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68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90" r:id="rId21"/>
    <p:sldId id="291" r:id="rId22"/>
    <p:sldId id="292" r:id="rId23"/>
    <p:sldId id="293" r:id="rId24"/>
    <p:sldId id="294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99" autoAdjust="0"/>
  </p:normalViewPr>
  <p:slideViewPr>
    <p:cSldViewPr>
      <p:cViewPr varScale="1">
        <p:scale>
          <a:sx n="87" d="100"/>
          <a:sy n="87" d="100"/>
        </p:scale>
        <p:origin x="-8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29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9319E-384C-4ECE-97E7-3A12D0481951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BE7BF-B291-4483-85CC-D34599AF7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935A70-5C40-48B9-A3C3-24834A4DA10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FA403F-84A3-41FD-B05C-5E9AA48F90E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D:\&#1047;&#1091;&#1073;&#1077;&#1085;&#1082;&#1086;%20&#1058;.&#1040;\&#1050;&#1054;&#1053;&#1050;&#1059;&#1056;&#1057;&#1067;\&#1050;&#1086;&#1085;&#1082;&#1091;&#1088;&#1089;%20&#1046;&#1091;&#1082;&#1086;&#1074;&#1072;\Mark_Bernes_-_Ot_geroev_bylykh_vremjon_63908324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/index.php?title=%D0%A4%D0%B0%D0%B9%D0%BB:Blue_star_unboxed.svg&amp;filetimestamp=20070720111748" TargetMode="External"/><Relationship Id="rId7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http://upload.wikimedia.org/wikipedia/commons/thumb/2/20/Blue_star_unboxed.svg/9px-Blue_star_unboxed.svg.png" TargetMode="Externa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3913079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8572528" cy="3357586"/>
          </a:xfrm>
          <a:noFill/>
          <a:ln>
            <a:solidFill>
              <a:srgbClr val="92D050"/>
            </a:solidFill>
          </a:ln>
          <a:effectLst>
            <a:glow rad="101600">
              <a:srgbClr val="92D050">
                <a:alpha val="60000"/>
              </a:srgb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/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Краевой конкурс оборонно-массовой и военно-патриотической работы памяти маршала Жукова Г.К.</a:t>
            </a:r>
            <a:endParaRPr lang="ru-RU" b="1" spc="3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29" name="Picture 5" descr="F:\День победы\9mai-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71875"/>
            <a:ext cx="6715125" cy="328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Mark_Bernes_-_Ot_geroev_bylykh_vremjon_63908324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0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5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3913079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4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условиях пандемии</a:t>
            </a:r>
          </a:p>
        </p:txBody>
      </p:sp>
      <p:pic>
        <p:nvPicPr>
          <p:cNvPr id="11268" name="Picture 7" descr="C:\Documents and Settings\User\Мои документы\Downloads\IMG-20201015-WA0020.jpg"/>
          <p:cNvPicPr>
            <a:picLocks noChangeAspect="1" noChangeArrowheads="1"/>
          </p:cNvPicPr>
          <p:nvPr/>
        </p:nvPicPr>
        <p:blipFill>
          <a:blip r:embed="rId3"/>
          <a:srcRect t="5357" b="17499"/>
          <a:stretch>
            <a:fillRect/>
          </a:stretch>
        </p:blipFill>
        <p:spPr bwMode="auto">
          <a:xfrm>
            <a:off x="2428875" y="1714500"/>
            <a:ext cx="31559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Прямоугольник 11"/>
          <p:cNvSpPr>
            <a:spLocks noChangeArrowheads="1"/>
          </p:cNvSpPr>
          <p:nvPr/>
        </p:nvSpPr>
        <p:spPr bwMode="auto">
          <a:xfrm>
            <a:off x="5715000" y="642938"/>
            <a:ext cx="35306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публикация  </a:t>
            </a:r>
          </a:p>
          <a:p>
            <a:r>
              <a:rPr lang="ru-RU" sz="4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78 летию</a:t>
            </a:r>
          </a:p>
          <a:p>
            <a:r>
              <a:rPr lang="ru-RU" sz="4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начала и</a:t>
            </a:r>
          </a:p>
          <a:p>
            <a:r>
              <a:rPr lang="ru-RU" sz="4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77 –летию</a:t>
            </a:r>
          </a:p>
          <a:p>
            <a:r>
              <a:rPr lang="ru-RU" sz="4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окончания  </a:t>
            </a:r>
          </a:p>
          <a:p>
            <a:r>
              <a:rPr lang="ru-RU" sz="4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Битвы </a:t>
            </a:r>
          </a:p>
          <a:p>
            <a:r>
              <a:rPr lang="ru-RU" sz="4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Кавказ</a:t>
            </a:r>
            <a:endParaRPr lang="ru-RU" sz="4400" b="1">
              <a:solidFill>
                <a:srgbClr val="C00000"/>
              </a:solidFill>
            </a:endParaRPr>
          </a:p>
        </p:txBody>
      </p:sp>
      <p:pic>
        <p:nvPicPr>
          <p:cNvPr id="11270" name="Picture 10" descr="C:\Documents and Settings\User\Мои документы\Downloads\IMG-20201015-WA0010.jpg"/>
          <p:cNvPicPr>
            <a:picLocks noChangeAspect="1" noChangeArrowheads="1"/>
          </p:cNvPicPr>
          <p:nvPr/>
        </p:nvPicPr>
        <p:blipFill>
          <a:blip r:embed="rId4"/>
          <a:srcRect t="5138" r="6686" b="26027"/>
          <a:stretch>
            <a:fillRect/>
          </a:stretch>
        </p:blipFill>
        <p:spPr bwMode="auto">
          <a:xfrm>
            <a:off x="0" y="642938"/>
            <a:ext cx="3071813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89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3913079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285750" y="285750"/>
            <a:ext cx="3071813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Публикации </a:t>
            </a:r>
          </a:p>
          <a:p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геноциде – </a:t>
            </a:r>
          </a:p>
          <a:p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холокосте</a:t>
            </a:r>
          </a:p>
          <a:p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еврейского </a:t>
            </a:r>
          </a:p>
          <a:p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населения </a:t>
            </a:r>
          </a:p>
          <a:p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 оккупирован-</a:t>
            </a:r>
          </a:p>
          <a:p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ной </a:t>
            </a:r>
          </a:p>
          <a:p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территории</a:t>
            </a:r>
          </a:p>
          <a:p>
            <a:pPr algn="just"/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Советского </a:t>
            </a:r>
          </a:p>
          <a:p>
            <a:pPr algn="just"/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союза</a:t>
            </a:r>
          </a:p>
        </p:txBody>
      </p:sp>
      <p:pic>
        <p:nvPicPr>
          <p:cNvPr id="12292" name="Picture 4" descr="C:\Documents and Settings\User\Мои документы\Downloads\IMG-20201015-WA0008.jpg"/>
          <p:cNvPicPr>
            <a:picLocks noChangeAspect="1" noChangeArrowheads="1"/>
          </p:cNvPicPr>
          <p:nvPr/>
        </p:nvPicPr>
        <p:blipFill>
          <a:blip r:embed="rId3"/>
          <a:srcRect t="5556" b="12500"/>
          <a:stretch>
            <a:fillRect/>
          </a:stretch>
        </p:blipFill>
        <p:spPr bwMode="auto">
          <a:xfrm>
            <a:off x="6072188" y="1911350"/>
            <a:ext cx="2857500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C:\Documents and Settings\User\Мои документы\Downloads\IMG-20201015-WA0009.jpg"/>
          <p:cNvPicPr>
            <a:picLocks noChangeAspect="1" noChangeArrowheads="1"/>
          </p:cNvPicPr>
          <p:nvPr/>
        </p:nvPicPr>
        <p:blipFill>
          <a:blip r:embed="rId4"/>
          <a:srcRect t="4265" b="13269"/>
          <a:stretch>
            <a:fillRect/>
          </a:stretch>
        </p:blipFill>
        <p:spPr bwMode="auto">
          <a:xfrm>
            <a:off x="3357563" y="214313"/>
            <a:ext cx="2806700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43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3913079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8" descr="C:\Documents and Settings\User\Мои документы\Downloads\IMG-20201015-WA0018.jpg"/>
          <p:cNvPicPr>
            <a:picLocks noChangeAspect="1" noChangeArrowheads="1"/>
          </p:cNvPicPr>
          <p:nvPr/>
        </p:nvPicPr>
        <p:blipFill>
          <a:blip r:embed="rId3"/>
          <a:srcRect t="4082" b="16992"/>
          <a:stretch>
            <a:fillRect/>
          </a:stretch>
        </p:blipFill>
        <p:spPr bwMode="auto">
          <a:xfrm>
            <a:off x="571500" y="214313"/>
            <a:ext cx="3770313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Прямоугольник 6"/>
          <p:cNvSpPr>
            <a:spLocks noChangeArrowheads="1"/>
          </p:cNvSpPr>
          <p:nvPr/>
        </p:nvSpPr>
        <p:spPr bwMode="auto">
          <a:xfrm>
            <a:off x="5072063" y="428625"/>
            <a:ext cx="3614737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Публикация</a:t>
            </a:r>
            <a:r>
              <a:rPr lang="ru-RU" sz="4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4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«Я убит подо </a:t>
            </a:r>
          </a:p>
          <a:p>
            <a:r>
              <a:rPr lang="ru-RU" sz="4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Ржевом…»,  </a:t>
            </a:r>
          </a:p>
          <a:p>
            <a:r>
              <a:rPr lang="ru-RU" sz="4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открытию</a:t>
            </a:r>
          </a:p>
          <a:p>
            <a:r>
              <a:rPr lang="ru-RU" sz="4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Ржевского</a:t>
            </a:r>
          </a:p>
          <a:p>
            <a:r>
              <a:rPr lang="ru-RU" sz="4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мемориала</a:t>
            </a:r>
          </a:p>
          <a:p>
            <a:r>
              <a:rPr lang="ru-RU" sz="4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Советскому</a:t>
            </a:r>
          </a:p>
          <a:p>
            <a:r>
              <a:rPr lang="ru-RU" sz="4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солдату</a:t>
            </a:r>
            <a:endParaRPr lang="ru-RU" sz="440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6453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3913079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solidFill>
                  <a:srgbClr val="FFFF00"/>
                </a:solidFill>
                <a:cs typeface="Times New Roman" pitchFamily="18" charset="0"/>
              </a:rPr>
              <a:t>Публикации посвящённые 75-летию</a:t>
            </a:r>
          </a:p>
          <a:p>
            <a:pPr algn="ctr"/>
            <a:r>
              <a:rPr lang="ru-RU" sz="3200" b="1">
                <a:solidFill>
                  <a:srgbClr val="C00000"/>
                </a:solidFill>
                <a:cs typeface="Times New Roman" pitchFamily="18" charset="0"/>
              </a:rPr>
              <a:t>Великой Победы и параду Победы</a:t>
            </a:r>
          </a:p>
          <a:p>
            <a:pPr algn="ctr"/>
            <a:r>
              <a:rPr lang="ru-RU" sz="3200" b="1">
                <a:solidFill>
                  <a:srgbClr val="FFFF00"/>
                </a:solidFill>
                <a:cs typeface="Times New Roman" pitchFamily="18" charset="0"/>
              </a:rPr>
              <a:t> в 2020 году.</a:t>
            </a:r>
            <a:endParaRPr lang="ru-RU" sz="3200" b="1">
              <a:solidFill>
                <a:srgbClr val="FFFF00"/>
              </a:solidFill>
            </a:endParaRPr>
          </a:p>
        </p:txBody>
      </p:sp>
      <p:pic>
        <p:nvPicPr>
          <p:cNvPr id="14341" name="Picture 8" descr="C:\Documents and Settings\User\Мои документы\Downloads\IMG-20201015-WA0011.jpg"/>
          <p:cNvPicPr>
            <a:picLocks noChangeAspect="1" noChangeArrowheads="1"/>
          </p:cNvPicPr>
          <p:nvPr/>
        </p:nvPicPr>
        <p:blipFill>
          <a:blip r:embed="rId3"/>
          <a:srcRect t="4253" b="10698"/>
          <a:stretch>
            <a:fillRect/>
          </a:stretch>
        </p:blipFill>
        <p:spPr bwMode="auto">
          <a:xfrm>
            <a:off x="0" y="1071563"/>
            <a:ext cx="3062288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9" descr="C:\Documents and Settings\User\Мои документы\Downloads\IMG-20201015-WA0013.jpg"/>
          <p:cNvPicPr>
            <a:picLocks noChangeAspect="1" noChangeArrowheads="1"/>
          </p:cNvPicPr>
          <p:nvPr/>
        </p:nvPicPr>
        <p:blipFill>
          <a:blip r:embed="rId4"/>
          <a:srcRect t="5797" r="14287" b="13043"/>
          <a:stretch>
            <a:fillRect/>
          </a:stretch>
        </p:blipFill>
        <p:spPr bwMode="auto">
          <a:xfrm>
            <a:off x="6143625" y="1143000"/>
            <a:ext cx="27146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0" descr="C:\Documents and Settings\User\Мои документы\Downloads\IMG-20201015-WA0014.jpg"/>
          <p:cNvPicPr>
            <a:picLocks noChangeAspect="1" noChangeArrowheads="1"/>
          </p:cNvPicPr>
          <p:nvPr/>
        </p:nvPicPr>
        <p:blipFill>
          <a:blip r:embed="rId5"/>
          <a:srcRect t="5057" b="14044"/>
          <a:stretch>
            <a:fillRect/>
          </a:stretch>
        </p:blipFill>
        <p:spPr bwMode="auto">
          <a:xfrm>
            <a:off x="3143250" y="1571625"/>
            <a:ext cx="280035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094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3913079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4000500" y="928688"/>
            <a:ext cx="51435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  </a:t>
            </a:r>
            <a:r>
              <a:rPr lang="ru-RU" sz="4400" b="1">
                <a:solidFill>
                  <a:srgbClr val="002060"/>
                </a:solidFill>
                <a:latin typeface="Calibri" pitchFamily="34" charset="0"/>
              </a:rPr>
              <a:t>Публикация о  малоизвестном  героическом эпизоде  Великой Отечественной войны. </a:t>
            </a:r>
          </a:p>
          <a:p>
            <a:pPr algn="ctr"/>
            <a:r>
              <a:rPr lang="ru-RU" sz="4400" b="1">
                <a:solidFill>
                  <a:srgbClr val="C00000"/>
                </a:solidFill>
                <a:latin typeface="Calibri" pitchFamily="34" charset="0"/>
              </a:rPr>
              <a:t>Кущевской атаке  казаков</a:t>
            </a:r>
          </a:p>
        </p:txBody>
      </p:sp>
      <p:pic>
        <p:nvPicPr>
          <p:cNvPr id="15364" name="Picture 7" descr="C:\Documents and Settings\User\Мои документы\Downloads\IMG-20201015-WA0012.jpg"/>
          <p:cNvPicPr>
            <a:picLocks noChangeAspect="1" noChangeArrowheads="1"/>
          </p:cNvPicPr>
          <p:nvPr/>
        </p:nvPicPr>
        <p:blipFill>
          <a:blip r:embed="rId3"/>
          <a:srcRect t="4185" b="18034"/>
          <a:stretch>
            <a:fillRect/>
          </a:stretch>
        </p:blipFill>
        <p:spPr bwMode="auto">
          <a:xfrm>
            <a:off x="428625" y="285750"/>
            <a:ext cx="3695700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593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3913079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4000500" y="357188"/>
            <a:ext cx="4929188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Публикация посвящённая  годовщине освобождения  города и </a:t>
            </a:r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крепости</a:t>
            </a:r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Бреста</a:t>
            </a:r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 которой так драматично началась </a:t>
            </a:r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Великая</a:t>
            </a:r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Отечественная война</a:t>
            </a:r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которая до сих пор является примером бесподобного мужества и героизма</a:t>
            </a:r>
          </a:p>
          <a:p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Советского солдата</a:t>
            </a:r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388" name="Picture 5" descr="C:\Documents and Settings\User\Мои документы\Downloads\IMG-20201015-WA0017.jpg"/>
          <p:cNvPicPr>
            <a:picLocks noChangeAspect="1" noChangeArrowheads="1"/>
          </p:cNvPicPr>
          <p:nvPr/>
        </p:nvPicPr>
        <p:blipFill>
          <a:blip r:embed="rId3"/>
          <a:srcRect t="5016" b="11285"/>
          <a:stretch>
            <a:fillRect/>
          </a:stretch>
        </p:blipFill>
        <p:spPr bwMode="auto">
          <a:xfrm>
            <a:off x="142875" y="285750"/>
            <a:ext cx="3595688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391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3913079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 descr="C:\Documents and Settings\User\Мои документы\Downloads\IMG-20201015-WA0016.jpg"/>
          <p:cNvPicPr>
            <a:picLocks noChangeAspect="1" noChangeArrowheads="1"/>
          </p:cNvPicPr>
          <p:nvPr/>
        </p:nvPicPr>
        <p:blipFill>
          <a:blip r:embed="rId3"/>
          <a:srcRect t="4593" r="20151" b="22261"/>
          <a:stretch>
            <a:fillRect/>
          </a:stretch>
        </p:blipFill>
        <p:spPr bwMode="auto">
          <a:xfrm>
            <a:off x="6596063" y="500063"/>
            <a:ext cx="2547937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7" descr="C:\Documents and Settings\User\Мои документы\Downloads\IMG-20201015-WA0015.jpg"/>
          <p:cNvPicPr>
            <a:picLocks noChangeAspect="1" noChangeArrowheads="1"/>
          </p:cNvPicPr>
          <p:nvPr/>
        </p:nvPicPr>
        <p:blipFill>
          <a:blip r:embed="rId4"/>
          <a:srcRect l="4842" t="5731" r="12836" b="25491"/>
          <a:stretch>
            <a:fillRect/>
          </a:stretch>
        </p:blipFill>
        <p:spPr bwMode="auto">
          <a:xfrm>
            <a:off x="4357688" y="3214688"/>
            <a:ext cx="206375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 descr="C:\Documents and Settings\User\Мои документы\Downloads\IMG-20201015-WA0019.jpg"/>
          <p:cNvPicPr>
            <a:picLocks noChangeAspect="1" noChangeArrowheads="1"/>
          </p:cNvPicPr>
          <p:nvPr/>
        </p:nvPicPr>
        <p:blipFill>
          <a:blip r:embed="rId5"/>
          <a:srcRect t="4546" r="7191" b="16187"/>
          <a:stretch>
            <a:fillRect/>
          </a:stretch>
        </p:blipFill>
        <p:spPr bwMode="auto">
          <a:xfrm>
            <a:off x="285750" y="3071813"/>
            <a:ext cx="209867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Прямоугольник 2"/>
          <p:cNvSpPr>
            <a:spLocks noChangeArrowheads="1"/>
          </p:cNvSpPr>
          <p:nvPr/>
        </p:nvSpPr>
        <p:spPr bwMode="auto">
          <a:xfrm>
            <a:off x="0" y="0"/>
            <a:ext cx="65722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Публикации к 75-летию  атомных  бомбардировок японских городов </a:t>
            </a:r>
            <a:r>
              <a:rPr lang="ru-RU" sz="2800" b="1">
                <a:solidFill>
                  <a:srgbClr val="FFFF00"/>
                </a:solidFill>
                <a:latin typeface="Calibri" pitchFamily="34" charset="0"/>
              </a:rPr>
              <a:t>Хиросимы и Нагасаки</a:t>
            </a:r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,  бессмысленной и бесчеловечной  акции  превосходства и устрашения , адресованной в основном руководству измотанного  и разрушенного войной  </a:t>
            </a:r>
            <a:r>
              <a:rPr lang="ru-RU" sz="2800" b="1">
                <a:solidFill>
                  <a:srgbClr val="FFFF00"/>
                </a:solidFill>
                <a:latin typeface="Calibri" pitchFamily="34" charset="0"/>
              </a:rPr>
              <a:t>Советского союза.</a:t>
            </a:r>
          </a:p>
        </p:txBody>
      </p:sp>
    </p:spTree>
  </p:cSld>
  <p:clrMapOvr>
    <a:masterClrMapping/>
  </p:clrMapOvr>
  <p:transition advTm="15641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3913079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2060"/>
                </a:solidFill>
                <a:latin typeface="Calibri" pitchFamily="34" charset="0"/>
              </a:rPr>
              <a:t>Поисковая работа.  </a:t>
            </a:r>
            <a:r>
              <a:rPr lang="ru-RU" sz="3600" b="1">
                <a:solidFill>
                  <a:srgbClr val="C00000"/>
                </a:solidFill>
                <a:latin typeface="Calibri" pitchFamily="34" charset="0"/>
              </a:rPr>
              <a:t>Проект «Лица Победы»</a:t>
            </a:r>
          </a:p>
          <a:p>
            <a:r>
              <a:rPr lang="ru-RU" sz="3200" b="1">
                <a:solidFill>
                  <a:srgbClr val="FFFF00"/>
                </a:solidFill>
                <a:latin typeface="Calibri" pitchFamily="34" charset="0"/>
              </a:rPr>
              <a:t>Работа ведётся по двум направлениям</a:t>
            </a:r>
          </a:p>
        </p:txBody>
      </p:sp>
      <p:sp>
        <p:nvSpPr>
          <p:cNvPr id="18436" name="Прямоугольник 3"/>
          <p:cNvSpPr>
            <a:spLocks noChangeArrowheads="1"/>
          </p:cNvSpPr>
          <p:nvPr/>
        </p:nvSpPr>
        <p:spPr bwMode="auto">
          <a:xfrm>
            <a:off x="0" y="928688"/>
            <a:ext cx="900112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3200" b="1">
                <a:solidFill>
                  <a:srgbClr val="002060"/>
                </a:solidFill>
                <a:latin typeface="Calibri" pitchFamily="34" charset="0"/>
              </a:rPr>
              <a:t>Поиск имён солдат , погибших при освобождении хутора Лебеди среди  списков безвозвратных потерь , обнародованных ЦАМО.  </a:t>
            </a:r>
          </a:p>
          <a:p>
            <a:pPr marL="342900" indent="-342900"/>
            <a:r>
              <a:rPr lang="ru-RU" sz="3200" b="1" i="1">
                <a:solidFill>
                  <a:srgbClr val="FFFF00"/>
                </a:solidFill>
                <a:latin typeface="Calibri" pitchFamily="34" charset="0"/>
              </a:rPr>
              <a:t>Результат работы: </a:t>
            </a:r>
            <a:r>
              <a:rPr lang="ru-RU" sz="3200" b="1">
                <a:solidFill>
                  <a:srgbClr val="002060"/>
                </a:solidFill>
                <a:latin typeface="Calibri" pitchFamily="34" charset="0"/>
              </a:rPr>
              <a:t>благодаря этой работе стали известны 132 имени солдат,  похороненных в братской могиле. 8.10.2020 на памятнике  торжественно установлена мемориальная доска с их именами. Неизвестными остаются ещё 199 солдат</a:t>
            </a:r>
          </a:p>
          <a:p>
            <a:pPr marL="342900" indent="-342900"/>
            <a:endParaRPr lang="ru-RU" sz="3200" b="1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Tm="24062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3913079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 descr="D:\Зубенко Т.А\ОТчёты о мероприятиях на сайт\октябрь\76 лет освобождения кубани\DSCN8086_thumb.jpg"/>
          <p:cNvPicPr>
            <a:picLocks noChangeAspect="1" noChangeArrowheads="1"/>
          </p:cNvPicPr>
          <p:nvPr/>
        </p:nvPicPr>
        <p:blipFill>
          <a:blip r:embed="rId3"/>
          <a:srcRect l="26666" t="14444" r="31667" b="32222"/>
          <a:stretch>
            <a:fillRect/>
          </a:stretch>
        </p:blipFill>
        <p:spPr bwMode="auto">
          <a:xfrm>
            <a:off x="500063" y="357188"/>
            <a:ext cx="35718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8" descr="D:\Зубенко Т.А\ПОИСКОВАЯ РАБОТА\Нагибов Мустафа Османович\IMG-20201010-WA0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57188"/>
            <a:ext cx="2921000" cy="616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9" descr="D:\Зубенко Т.А\ОТчёты о мероприятиях на сайт\октябрь\76 лет освобождения кубани\DSCN8085_thumb.jpg"/>
          <p:cNvPicPr>
            <a:picLocks noChangeAspect="1" noChangeArrowheads="1"/>
          </p:cNvPicPr>
          <p:nvPr/>
        </p:nvPicPr>
        <p:blipFill>
          <a:blip r:embed="rId5"/>
          <a:srcRect l="23334" t="57777" r="25833" b="12222"/>
          <a:stretch>
            <a:fillRect/>
          </a:stretch>
        </p:blipFill>
        <p:spPr bwMode="auto">
          <a:xfrm>
            <a:off x="0" y="214313"/>
            <a:ext cx="435768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 descr="D:\Зубенко Т.А\ОТчёты о мероприятиях на сайт\октябрь\76 лет освобождения кубани\DSCN8089_thumb.jpg"/>
          <p:cNvPicPr>
            <a:picLocks noChangeAspect="1" noChangeArrowheads="1"/>
          </p:cNvPicPr>
          <p:nvPr/>
        </p:nvPicPr>
        <p:blipFill>
          <a:blip r:embed="rId6"/>
          <a:srcRect l="26666" r="50833" b="31111"/>
          <a:stretch>
            <a:fillRect/>
          </a:stretch>
        </p:blipFill>
        <p:spPr bwMode="auto">
          <a:xfrm>
            <a:off x="7000875" y="0"/>
            <a:ext cx="1928813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Прямоугольник 5"/>
          <p:cNvSpPr>
            <a:spLocks noChangeArrowheads="1"/>
          </p:cNvSpPr>
          <p:nvPr/>
        </p:nvSpPr>
        <p:spPr bwMode="auto">
          <a:xfrm>
            <a:off x="0" y="3500438"/>
            <a:ext cx="46434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Дорогого стоит благодарность людей, которые спустя 77 лет узнали о месте гибели своего родного человека.  Эту  работу нужно продолжать. Ни один солдат , отдавший жизнь за свободу и независимость нашей Родины не должен быть забыт</a:t>
            </a:r>
            <a:r>
              <a:rPr lang="ru-RU" sz="2400" b="1" dirty="0">
                <a:solidFill>
                  <a:srgbClr val="002060"/>
                </a:solidFill>
                <a:latin typeface="Calibri" pitchFamily="34" charset="0"/>
              </a:rPr>
              <a:t>!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 advTm="25188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3913079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2060"/>
                </a:solidFill>
                <a:latin typeface="Calibri" pitchFamily="34" charset="0"/>
              </a:rPr>
              <a:t>Поисковая работа.  </a:t>
            </a:r>
            <a:r>
              <a:rPr lang="ru-RU" sz="3600" b="1">
                <a:solidFill>
                  <a:srgbClr val="C00000"/>
                </a:solidFill>
                <a:latin typeface="Calibri" pitchFamily="34" charset="0"/>
              </a:rPr>
              <a:t>Проект «Лица Победы»</a:t>
            </a:r>
          </a:p>
          <a:p>
            <a:pPr algn="ctr"/>
            <a:r>
              <a:rPr lang="ru-RU" sz="3600" b="1">
                <a:solidFill>
                  <a:srgbClr val="FFFF00"/>
                </a:solidFill>
                <a:latin typeface="Calibri" pitchFamily="34" charset="0"/>
              </a:rPr>
              <a:t>Второе направление</a:t>
            </a:r>
          </a:p>
        </p:txBody>
      </p:sp>
      <p:sp>
        <p:nvSpPr>
          <p:cNvPr id="45060" name="Прямоугольник 3"/>
          <p:cNvSpPr>
            <a:spLocks noChangeArrowheads="1"/>
          </p:cNvSpPr>
          <p:nvPr/>
        </p:nvSpPr>
        <p:spPr bwMode="auto">
          <a:xfrm>
            <a:off x="0" y="1071563"/>
            <a:ext cx="9144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FF00"/>
                </a:solidFill>
                <a:latin typeface="Calibri" pitchFamily="34" charset="0"/>
              </a:rPr>
              <a:t>2. </a:t>
            </a:r>
            <a:r>
              <a:rPr lang="ru-RU" sz="3200" b="1" dirty="0">
                <a:solidFill>
                  <a:srgbClr val="002060"/>
                </a:solidFill>
                <a:latin typeface="Calibri" pitchFamily="34" charset="0"/>
              </a:rPr>
              <a:t>Поиск   в обнародованных документах ЦАМО имён хуторян, земляков , пропавших без вести, попавших в плен  и замученных в фашистских концентрационных лагерях.  Имена этих людей тоже должны, по нашему мнению, находиться на памятнике хуторянам , погибшим в годы ВОВ</a:t>
            </a:r>
          </a:p>
          <a:p>
            <a:pPr>
              <a:defRPr/>
            </a:pP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Результат работы: </a:t>
            </a:r>
            <a:r>
              <a:rPr lang="ru-RU" sz="3200" b="1" dirty="0">
                <a:solidFill>
                  <a:srgbClr val="002060"/>
                </a:solidFill>
                <a:latin typeface="Calibri" pitchFamily="34" charset="0"/>
              </a:rPr>
              <a:t>найдены карточки учёта военнопленных, в обнародованных документах ЦАМО, уроженцев хутора Лебеди, умерших в различных фашистских концентрационных лагерях </a:t>
            </a:r>
          </a:p>
        </p:txBody>
      </p:sp>
    </p:spTree>
  </p:cSld>
  <p:clrMapOvr>
    <a:masterClrMapping/>
  </p:clrMapOvr>
  <p:transition advTm="2657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3913079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6" descr="D:\раскраски Рождество и новый год\oDTD8w4g2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107950"/>
            <a:ext cx="7215188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406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3913079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 descr="D:\раскраски Рождество и новый год\Круть Кирил Терентьевич 19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9713" y="0"/>
            <a:ext cx="5094287" cy="6877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1508" name="Прямоугольник 6"/>
          <p:cNvSpPr>
            <a:spLocks noChangeArrowheads="1"/>
          </p:cNvSpPr>
          <p:nvPr/>
        </p:nvSpPr>
        <p:spPr bwMode="auto">
          <a:xfrm>
            <a:off x="0" y="0"/>
            <a:ext cx="3929063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Учетная карточка узника концлагеря в  Цайтхайне , что в Саксонии, уроженца хутора Лебеди Крутя Кирилла Терентьевича, умершего там же 2 декабря 1942 года </a:t>
            </a:r>
          </a:p>
        </p:txBody>
      </p:sp>
    </p:spTree>
  </p:cSld>
  <p:clrMapOvr>
    <a:masterClrMapping/>
  </p:clrMapOvr>
  <p:transition spd="med" advTm="17344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3913079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9" descr="Blue star unboxed.svg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0" y="0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8" descr="Blue star unboxed.svg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0" y="0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Blue star unboxed.svg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0" y="0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Blue star unboxed.svg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0" y="0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5" descr="Blue star unboxed.svg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0" y="0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4" descr="Blue star unboxed.svg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0" y="0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3" descr="Blue star unboxed.svg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0" y="0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2" descr="Blue star unboxed.svg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0" y="0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4" descr="D:\Зубенко Т.А\ФОТО\День ПОБЕДЫ\выставка книг к 75 л5тию ПОБЕДЫ\DSCN7542.jpg"/>
          <p:cNvPicPr>
            <a:picLocks noChangeAspect="1" noChangeArrowheads="1"/>
          </p:cNvPicPr>
          <p:nvPr/>
        </p:nvPicPr>
        <p:blipFill>
          <a:blip r:embed="rId6"/>
          <a:srcRect l="14740" t="-288" r="17905"/>
          <a:stretch>
            <a:fillRect/>
          </a:stretch>
        </p:blipFill>
        <p:spPr bwMode="auto">
          <a:xfrm>
            <a:off x="5241925" y="2500313"/>
            <a:ext cx="390207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5" descr="D:\Зубенко Т.А\ФОТО\День ПОБЕДЫ\выставка книг к 75 л5тию ПОБЕДЫ\DSCN7547.jpg"/>
          <p:cNvPicPr>
            <a:picLocks noChangeAspect="1" noChangeArrowheads="1"/>
          </p:cNvPicPr>
          <p:nvPr/>
        </p:nvPicPr>
        <p:blipFill>
          <a:blip r:embed="rId7"/>
          <a:srcRect l="5978" t="9564" r="3149" b="7544"/>
          <a:stretch>
            <a:fillRect/>
          </a:stretch>
        </p:blipFill>
        <p:spPr bwMode="auto">
          <a:xfrm>
            <a:off x="0" y="1714500"/>
            <a:ext cx="54292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1" name="Прямоугольник 16"/>
          <p:cNvSpPr>
            <a:spLocks noChangeArrowheads="1"/>
          </p:cNvSpPr>
          <p:nvPr/>
        </p:nvSpPr>
        <p:spPr bwMode="auto">
          <a:xfrm>
            <a:off x="0" y="0"/>
            <a:ext cx="9144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2060"/>
                </a:solidFill>
                <a:latin typeface="Calibri" pitchFamily="34" charset="0"/>
              </a:rPr>
              <a:t>В течение года в библиотеке были организованы книжные  выставки, посвященные 75-летию  Великой Победы</a:t>
            </a:r>
          </a:p>
        </p:txBody>
      </p:sp>
    </p:spTree>
  </p:cSld>
  <p:clrMapOvr>
    <a:masterClrMapping/>
  </p:clrMapOvr>
  <p:transition advTm="4968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3913079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6" descr="D:\Зубенко Т.А\ФОТО\День ПОБЕДЫ\выставка книг к 75 л5тию ПОБЕДЫ\DSCN8100.jpg"/>
          <p:cNvPicPr>
            <a:picLocks noChangeAspect="1" noChangeArrowheads="1"/>
          </p:cNvPicPr>
          <p:nvPr/>
        </p:nvPicPr>
        <p:blipFill>
          <a:blip r:embed="rId3"/>
          <a:srcRect l="6844" r="6873"/>
          <a:stretch>
            <a:fillRect/>
          </a:stretch>
        </p:blipFill>
        <p:spPr bwMode="auto">
          <a:xfrm>
            <a:off x="0" y="0"/>
            <a:ext cx="3429000" cy="485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7" descr="D:\Зубенко Т.А\ФОТО\День ПОБЕДЫ\выставка книг к 75 л5тию ПОБЕДЫ\DSCN8093.jpg"/>
          <p:cNvPicPr>
            <a:picLocks noChangeAspect="1" noChangeArrowheads="1"/>
          </p:cNvPicPr>
          <p:nvPr/>
        </p:nvPicPr>
        <p:blipFill>
          <a:blip r:embed="rId4"/>
          <a:srcRect l="10486" t="12360" r="19110"/>
          <a:stretch>
            <a:fillRect/>
          </a:stretch>
        </p:blipFill>
        <p:spPr bwMode="auto">
          <a:xfrm>
            <a:off x="5500688" y="0"/>
            <a:ext cx="3643312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 descr="D:\Зубенко Т.А\ФОТО\День ПОБЕДЫ\выставка книг к 75 л5тию ПОБЕДЫ\DSCN8101.jpg"/>
          <p:cNvPicPr>
            <a:picLocks noChangeAspect="1" noChangeArrowheads="1"/>
          </p:cNvPicPr>
          <p:nvPr/>
        </p:nvPicPr>
        <p:blipFill>
          <a:blip r:embed="rId5" cstate="print"/>
          <a:srcRect l="12640" r="5196"/>
          <a:stretch>
            <a:fillRect/>
          </a:stretch>
        </p:blipFill>
        <p:spPr bwMode="auto">
          <a:xfrm>
            <a:off x="2571750" y="3467100"/>
            <a:ext cx="37147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594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3913079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 descr="D:\Зубенко Т.А\КОНКУРСЫ\Конкурс Жукова\DSCN8106_thumb.jpg"/>
          <p:cNvPicPr>
            <a:picLocks noChangeAspect="1" noChangeArrowheads="1"/>
          </p:cNvPicPr>
          <p:nvPr/>
        </p:nvPicPr>
        <p:blipFill>
          <a:blip r:embed="rId3"/>
          <a:srcRect l="28333" r="25833" b="13333"/>
          <a:stretch>
            <a:fillRect/>
          </a:stretch>
        </p:blipFill>
        <p:spPr bwMode="auto">
          <a:xfrm rot="-1877447">
            <a:off x="428625" y="492125"/>
            <a:ext cx="31432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D:\Зубенко Т.А\КОНКУРСЫ\Конкурс Жукова\DSCN8110_thumb.jpg"/>
          <p:cNvPicPr>
            <a:picLocks noChangeAspect="1" noChangeArrowheads="1"/>
          </p:cNvPicPr>
          <p:nvPr/>
        </p:nvPicPr>
        <p:blipFill>
          <a:blip r:embed="rId4"/>
          <a:srcRect l="25833" t="2222" r="21666"/>
          <a:stretch>
            <a:fillRect/>
          </a:stretch>
        </p:blipFill>
        <p:spPr bwMode="auto">
          <a:xfrm rot="1134415">
            <a:off x="5500688" y="444500"/>
            <a:ext cx="3579812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 descr="D:\Зубенко Т.А\КОНКУРСЫ\Конкурс Жукова\DSCN8108_thumb.jpg"/>
          <p:cNvPicPr>
            <a:picLocks noChangeAspect="1" noChangeArrowheads="1"/>
          </p:cNvPicPr>
          <p:nvPr/>
        </p:nvPicPr>
        <p:blipFill>
          <a:blip r:embed="rId5"/>
          <a:srcRect l="28333" t="4443" r="21666"/>
          <a:stretch>
            <a:fillRect/>
          </a:stretch>
        </p:blipFill>
        <p:spPr bwMode="auto">
          <a:xfrm>
            <a:off x="2794000" y="-34925"/>
            <a:ext cx="3438525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8" descr="D:\Зубенко Т.А\КОНКУРСЫ\Конкурс Жукова\DSCN8111_thumb.jpg"/>
          <p:cNvPicPr>
            <a:picLocks noChangeAspect="1" noChangeArrowheads="1"/>
          </p:cNvPicPr>
          <p:nvPr/>
        </p:nvPicPr>
        <p:blipFill>
          <a:blip r:embed="rId6"/>
          <a:srcRect l="25833" r="22501"/>
          <a:stretch>
            <a:fillRect/>
          </a:stretch>
        </p:blipFill>
        <p:spPr bwMode="auto">
          <a:xfrm rot="3521721">
            <a:off x="3470275" y="2274888"/>
            <a:ext cx="3494088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234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3913079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6"/>
          <p:cNvSpPr>
            <a:spLocks noChangeArrowheads="1"/>
          </p:cNvSpPr>
          <p:nvPr/>
        </p:nvSpPr>
        <p:spPr bwMode="auto">
          <a:xfrm>
            <a:off x="1500188" y="1143000"/>
            <a:ext cx="5969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6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Вечная память</a:t>
            </a:r>
          </a:p>
          <a:p>
            <a:pPr algn="ctr"/>
            <a:r>
              <a:rPr lang="ru-RU" sz="6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героям!</a:t>
            </a:r>
          </a:p>
        </p:txBody>
      </p:sp>
      <p:pic>
        <p:nvPicPr>
          <p:cNvPr id="25604" name="Picture 7" descr="D:\раскраски Рождество и новый год\8aaedad54632906510f6ecfaffbf43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3643313"/>
            <a:ext cx="7072312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48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3913079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Прямоугольник 3"/>
          <p:cNvSpPr>
            <a:spLocks noChangeArrowheads="1"/>
          </p:cNvSpPr>
          <p:nvPr/>
        </p:nvSpPr>
        <p:spPr bwMode="auto">
          <a:xfrm>
            <a:off x="357188" y="285750"/>
            <a:ext cx="85725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C00000"/>
                </a:solidFill>
                <a:latin typeface="Calibri" pitchFamily="34" charset="0"/>
              </a:rPr>
              <a:t>2020 – год Памяти и Славы</a:t>
            </a:r>
          </a:p>
          <a:p>
            <a:pPr algn="ctr"/>
            <a:r>
              <a:rPr lang="ru-RU" sz="4400" b="1">
                <a:solidFill>
                  <a:srgbClr val="C00000"/>
                </a:solidFill>
                <a:latin typeface="Calibri" pitchFamily="34" charset="0"/>
              </a:rPr>
              <a:t>(01.12.2019 – 01.10.2020)</a:t>
            </a:r>
          </a:p>
          <a:p>
            <a:endParaRPr lang="ru-RU" sz="44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100" name="Прямоугольник 24"/>
          <p:cNvSpPr>
            <a:spLocks noChangeArrowheads="1"/>
          </p:cNvSpPr>
          <p:nvPr/>
        </p:nvSpPr>
        <p:spPr bwMode="auto">
          <a:xfrm>
            <a:off x="1000125" y="3071813"/>
            <a:ext cx="72866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FF00"/>
                </a:solidFill>
              </a:rPr>
              <a:t>Лебединская сельская библиотека</a:t>
            </a:r>
            <a:endParaRPr lang="ru-RU" sz="3600">
              <a:solidFill>
                <a:srgbClr val="FFFF00"/>
              </a:solidFill>
            </a:endParaRPr>
          </a:p>
          <a:p>
            <a:pPr algn="ctr"/>
            <a:r>
              <a:rPr lang="ru-RU" sz="3600" b="1">
                <a:solidFill>
                  <a:srgbClr val="FFFF00"/>
                </a:solidFill>
              </a:rPr>
              <a:t>МКУ «Библиотечная система</a:t>
            </a:r>
            <a:endParaRPr lang="ru-RU" sz="3600">
              <a:solidFill>
                <a:srgbClr val="FFFF00"/>
              </a:solidFill>
            </a:endParaRPr>
          </a:p>
          <a:p>
            <a:pPr algn="ctr"/>
            <a:r>
              <a:rPr lang="ru-RU" sz="3600" b="1">
                <a:solidFill>
                  <a:srgbClr val="FFFF00"/>
                </a:solidFill>
              </a:rPr>
              <a:t>Гривенского сельского поселения»</a:t>
            </a:r>
            <a:endParaRPr lang="ru-RU" sz="360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Tm="482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3913079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Прямоугольник 3"/>
          <p:cNvSpPr>
            <a:spLocks noChangeArrowheads="1"/>
          </p:cNvSpPr>
          <p:nvPr/>
        </p:nvSpPr>
        <p:spPr bwMode="auto">
          <a:xfrm>
            <a:off x="0" y="214313"/>
            <a:ext cx="8929688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 поэзии «Он вчера не вернулся из боя» военная лирика В.С. Высоцкого. Традиционное  ежегодное мероприятие к началу месячника ВП и ОМ работы.   25.01.2020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5" descr="D:\Зубенко Т.А\ФОТО\Высоцкий\DSCN4476.jpg"/>
          <p:cNvPicPr>
            <a:picLocks noChangeAspect="1" noChangeArrowheads="1"/>
          </p:cNvPicPr>
          <p:nvPr/>
        </p:nvPicPr>
        <p:blipFill>
          <a:blip r:embed="rId3"/>
          <a:srcRect l="39520" r="6441"/>
          <a:stretch>
            <a:fillRect/>
          </a:stretch>
        </p:blipFill>
        <p:spPr bwMode="auto">
          <a:xfrm>
            <a:off x="357188" y="3071813"/>
            <a:ext cx="2571750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 descr="D:\Зубенко Т.А\ФОТО\Высоцкий\DSCN4480.jpg"/>
          <p:cNvPicPr>
            <a:picLocks noChangeAspect="1" noChangeArrowheads="1"/>
          </p:cNvPicPr>
          <p:nvPr/>
        </p:nvPicPr>
        <p:blipFill>
          <a:blip r:embed="rId4"/>
          <a:srcRect l="5128" t="30054" r="11539"/>
          <a:stretch>
            <a:fillRect/>
          </a:stretch>
        </p:blipFill>
        <p:spPr bwMode="auto">
          <a:xfrm>
            <a:off x="3143250" y="3000375"/>
            <a:ext cx="5786438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84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3913079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0" y="0"/>
            <a:ext cx="9144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 памяти </a:t>
            </a:r>
            <a:r>
              <a:rPr lang="ru-RU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«Ленинград – 900 дней», </a:t>
            </a:r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посвящённый 76 –летию снятия блокады Ленинграда. 27.01.2020</a:t>
            </a:r>
          </a:p>
        </p:txBody>
      </p:sp>
      <p:pic>
        <p:nvPicPr>
          <p:cNvPr id="6148" name="Picture 5" descr="D:\Зубенко Т.А\ОТчёты о мероприятиях на сайт\Январь 2019\К 75 летию снятия блокады ленинграда и 100 -летию со дня рождения Данила Гранина\DSCN7852[1]_thumb.jpg"/>
          <p:cNvPicPr>
            <a:picLocks noChangeAspect="1" noChangeArrowheads="1"/>
          </p:cNvPicPr>
          <p:nvPr/>
        </p:nvPicPr>
        <p:blipFill>
          <a:blip r:embed="rId3"/>
          <a:srcRect l="19167" t="21111" r="6667"/>
          <a:stretch>
            <a:fillRect/>
          </a:stretch>
        </p:blipFill>
        <p:spPr bwMode="auto">
          <a:xfrm>
            <a:off x="1571625" y="1785938"/>
            <a:ext cx="6357938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65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3913079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2" name="Прямоугольник 25"/>
          <p:cNvSpPr>
            <a:spLocks noChangeArrowheads="1"/>
          </p:cNvSpPr>
          <p:nvPr/>
        </p:nvSpPr>
        <p:spPr bwMode="auto">
          <a:xfrm>
            <a:off x="0" y="0"/>
            <a:ext cx="9120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FF00"/>
                </a:solidFill>
                <a:latin typeface="Calibri" pitchFamily="34" charset="0"/>
              </a:rPr>
              <a:t>Участие во Всероссийской акции памяти</a:t>
            </a:r>
          </a:p>
          <a:p>
            <a:pPr algn="ctr"/>
            <a:r>
              <a:rPr lang="ru-RU" sz="3600" b="1">
                <a:latin typeface="Calibri" pitchFamily="34" charset="0"/>
              </a:rPr>
              <a:t> </a:t>
            </a:r>
            <a:r>
              <a:rPr lang="ru-RU" sz="3600" b="1">
                <a:solidFill>
                  <a:srgbClr val="C00000"/>
                </a:solidFill>
                <a:latin typeface="Calibri" pitchFamily="34" charset="0"/>
              </a:rPr>
              <a:t>«Блокадный хлеб»</a:t>
            </a:r>
          </a:p>
        </p:txBody>
      </p:sp>
      <p:sp>
        <p:nvSpPr>
          <p:cNvPr id="71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5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6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8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9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0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1" name="Rectangle 4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2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3" name="Rectangle 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4" name="Rectangle 5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5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6" name="Rectangle 6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7" name="Rectangle 8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8" name="Rectangle 94"/>
          <p:cNvSpPr>
            <a:spLocks noChangeArrowheads="1"/>
          </p:cNvSpPr>
          <p:nvPr/>
        </p:nvSpPr>
        <p:spPr bwMode="auto">
          <a:xfrm>
            <a:off x="0" y="1214438"/>
            <a:ext cx="9144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/>
            </a:r>
            <a:br>
              <a:rPr lang="ru-RU" sz="1200">
                <a:cs typeface="Times New Roman" pitchFamily="18" charset="0"/>
              </a:rPr>
            </a:br>
            <a:endParaRPr lang="ru-RU"/>
          </a:p>
        </p:txBody>
      </p:sp>
      <p:sp>
        <p:nvSpPr>
          <p:cNvPr id="7189" name="Rectangle 95"/>
          <p:cNvSpPr>
            <a:spLocks noChangeArrowheads="1"/>
          </p:cNvSpPr>
          <p:nvPr/>
        </p:nvSpPr>
        <p:spPr bwMode="auto">
          <a:xfrm>
            <a:off x="0" y="1571625"/>
            <a:ext cx="9144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/>
            </a:r>
            <a:br>
              <a:rPr lang="ru-RU" sz="1200">
                <a:cs typeface="Times New Roman" pitchFamily="18" charset="0"/>
              </a:rPr>
            </a:br>
            <a:endParaRPr lang="ru-RU"/>
          </a:p>
        </p:txBody>
      </p:sp>
      <p:sp>
        <p:nvSpPr>
          <p:cNvPr id="7190" name="Rectangle 96"/>
          <p:cNvSpPr>
            <a:spLocks noChangeArrowheads="1"/>
          </p:cNvSpPr>
          <p:nvPr/>
        </p:nvSpPr>
        <p:spPr bwMode="auto">
          <a:xfrm>
            <a:off x="1143000" y="5214938"/>
            <a:ext cx="9144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/>
            </a:r>
            <a:br>
              <a:rPr lang="ru-RU" sz="1200">
                <a:cs typeface="Times New Roman" pitchFamily="18" charset="0"/>
              </a:rPr>
            </a:br>
            <a:endParaRPr lang="ru-RU"/>
          </a:p>
        </p:txBody>
      </p:sp>
      <p:sp>
        <p:nvSpPr>
          <p:cNvPr id="7191" name="Rectangle 10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92" name="Rectangle 10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93" name="Rectangle 1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94" name="Rectangle 1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95" name="Rectangle 1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96" name="Rectangle 1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7197" name="Picture 61" descr="D:\Зубенко Т.А\ФОТО\День ПОБЕДЫ\выставка книг к 75 л5тию ПОБЕДЫ\DSCN8098.jpg"/>
          <p:cNvPicPr>
            <a:picLocks noChangeAspect="1" noChangeArrowheads="1"/>
          </p:cNvPicPr>
          <p:nvPr/>
        </p:nvPicPr>
        <p:blipFill>
          <a:blip r:embed="rId4"/>
          <a:srcRect l="9489" t="1529" r="16171" b="4745"/>
          <a:stretch>
            <a:fillRect/>
          </a:stretch>
        </p:blipFill>
        <p:spPr bwMode="auto">
          <a:xfrm>
            <a:off x="0" y="1214438"/>
            <a:ext cx="3357563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8" name="Picture 62" descr="D:\Зубенко Т.А\ФОТО\День ПОБЕДЫ\выставка книг к 75 л5тию ПОБЕДЫ\DSCN8102.jpg"/>
          <p:cNvPicPr>
            <a:picLocks noChangeAspect="1" noChangeArrowheads="1"/>
          </p:cNvPicPr>
          <p:nvPr/>
        </p:nvPicPr>
        <p:blipFill>
          <a:blip r:embed="rId5"/>
          <a:srcRect l="11899" r="23315"/>
          <a:stretch>
            <a:fillRect/>
          </a:stretch>
        </p:blipFill>
        <p:spPr bwMode="auto">
          <a:xfrm>
            <a:off x="5643563" y="1071563"/>
            <a:ext cx="3500437" cy="405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9" name="Picture 60" descr="D:\Зубенко Т.А\ФОТО\День ПОБЕДЫ\выставка книг к 75 л5тию ПОБЕДЫ\DSCN8097.jpg"/>
          <p:cNvPicPr>
            <a:picLocks noChangeAspect="1" noChangeArrowheads="1"/>
          </p:cNvPicPr>
          <p:nvPr/>
        </p:nvPicPr>
        <p:blipFill>
          <a:blip r:embed="rId6" cstate="print"/>
          <a:srcRect l="10260" r="22316"/>
          <a:stretch>
            <a:fillRect/>
          </a:stretch>
        </p:blipFill>
        <p:spPr bwMode="auto">
          <a:xfrm>
            <a:off x="3357563" y="3201988"/>
            <a:ext cx="3286125" cy="365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12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3913079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 descr="D:\Зубенко Т.А\ОТчёты о мероприятиях на сайт\Февраль 2019\Сталинград - 200 дней мужества и стойкости\DSCN4576[1]_thumb.jpg"/>
          <p:cNvPicPr>
            <a:picLocks noChangeAspect="1" noChangeArrowheads="1"/>
          </p:cNvPicPr>
          <p:nvPr/>
        </p:nvPicPr>
        <p:blipFill>
          <a:blip r:embed="rId4">
            <a:lum bright="20000" contrast="30000"/>
          </a:blip>
          <a:srcRect t="22221" b="8888"/>
          <a:stretch>
            <a:fillRect/>
          </a:stretch>
        </p:blipFill>
        <p:spPr bwMode="auto">
          <a:xfrm>
            <a:off x="357188" y="2214563"/>
            <a:ext cx="85725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0" y="0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 мужества </a:t>
            </a:r>
            <a:r>
              <a:rPr lang="ru-RU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«Сталинград -200 дней мужества и стойкости»</a:t>
            </a:r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посвящённый 77 –летию окончания Сталинградской битвы. 1.02.2020</a:t>
            </a:r>
          </a:p>
        </p:txBody>
      </p:sp>
    </p:spTree>
  </p:cSld>
  <p:clrMapOvr>
    <a:masterClrMapping/>
  </p:clrMapOvr>
  <p:transition advTm="317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3913079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0" name="TextBox 8"/>
          <p:cNvSpPr txBox="1">
            <a:spLocks noChangeArrowheads="1"/>
          </p:cNvSpPr>
          <p:nvPr/>
        </p:nvSpPr>
        <p:spPr bwMode="auto">
          <a:xfrm>
            <a:off x="0" y="0"/>
            <a:ext cx="9144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FFFF00"/>
                </a:solidFill>
                <a:latin typeface="Calibri" pitchFamily="34" charset="0"/>
              </a:rPr>
              <a:t>Мероприятие </a:t>
            </a:r>
            <a:r>
              <a:rPr lang="ru-RU" sz="3600">
                <a:solidFill>
                  <a:srgbClr val="FF0000"/>
                </a:solidFill>
                <a:latin typeface="Calibri" pitchFamily="34" charset="0"/>
              </a:rPr>
              <a:t>«Пылал наш край в огне боёв»  </a:t>
            </a:r>
            <a:r>
              <a:rPr lang="ru-RU" sz="3600">
                <a:solidFill>
                  <a:srgbClr val="FFFF00"/>
                </a:solidFill>
                <a:latin typeface="Calibri" pitchFamily="34" charset="0"/>
              </a:rPr>
              <a:t>к 77 годовщине со дня освобождения хутора Лебеди от фашистов. 18.02.2020</a:t>
            </a:r>
          </a:p>
        </p:txBody>
      </p:sp>
      <p:pic>
        <p:nvPicPr>
          <p:cNvPr id="9221" name="Picture 10" descr="D:\Зубенко Т.А\ОТчёты о мероприятиях на сайт\Февраль 2020\Пылал мой край в огне войны\DSCN7916[1]_thu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785938"/>
            <a:ext cx="62865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1" descr="D:\Зубенко Т.А\ОТчёты о мероприятиях на сайт\Февраль 2020\Пылал мой край в огне войны\DSCN7907[1]_thumb.jpg"/>
          <p:cNvPicPr>
            <a:picLocks noChangeAspect="1" noChangeArrowheads="1"/>
          </p:cNvPicPr>
          <p:nvPr/>
        </p:nvPicPr>
        <p:blipFill>
          <a:blip r:embed="rId4"/>
          <a:srcRect l="30263" r="23685"/>
          <a:stretch>
            <a:fillRect/>
          </a:stretch>
        </p:blipFill>
        <p:spPr bwMode="auto">
          <a:xfrm>
            <a:off x="6643688" y="2500313"/>
            <a:ext cx="2500312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18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3913079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75 летию Великой Победы в доступном месте был оформлен стенд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«Бессмертный полк.  Я помню! Я горжусь</a:t>
            </a:r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!», вызвавший большой интерес со стороны жителей хутора. 09.05.2020</a:t>
            </a:r>
            <a:endParaRPr lang="ru-RU" sz="3200" b="1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0244" name="Picture 6" descr="D:\Зубенко Т.А\ОТчёты о мероприятиях на сайт\май\9 мая\9 мая\IMG_20190509_102942_thumb.jpg"/>
          <p:cNvPicPr>
            <a:picLocks noChangeAspect="1" noChangeArrowheads="1"/>
          </p:cNvPicPr>
          <p:nvPr/>
        </p:nvPicPr>
        <p:blipFill>
          <a:blip r:embed="rId3"/>
          <a:srcRect l="8333" t="34444" r="26666"/>
          <a:stretch>
            <a:fillRect/>
          </a:stretch>
        </p:blipFill>
        <p:spPr bwMode="auto">
          <a:xfrm>
            <a:off x="1143000" y="2000250"/>
            <a:ext cx="6421438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391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193</TotalTime>
  <Words>523</Words>
  <PresentationFormat>Экран (4:3)</PresentationFormat>
  <Paragraphs>66</Paragraphs>
  <Slides>24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Краевой конкурс оборонно-массовой и военно-патриотической работы памяти маршала Жукова Г.К.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</cp:revision>
  <dcterms:created xsi:type="dcterms:W3CDTF">2020-01-27T09:57:05Z</dcterms:created>
  <dcterms:modified xsi:type="dcterms:W3CDTF">2020-10-17T06:36:54Z</dcterms:modified>
</cp:coreProperties>
</file>