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18"/>
  </p:notesMasterIdLst>
  <p:sldIdLst>
    <p:sldId id="257" r:id="rId2"/>
    <p:sldId id="271" r:id="rId3"/>
    <p:sldId id="256"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09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85" d="100"/>
          <a:sy n="85" d="100"/>
        </p:scale>
        <p:origin x="522" y="12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7BC6A5-9C62-4709-8AF7-1150847E7843}" type="datetimeFigureOut">
              <a:rPr lang="ru-RU" smtClean="0"/>
              <a:pPr/>
              <a:t>24.01.2022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D91A56-6D25-430B-B1CC-C91AE268229B}" type="slidenum">
              <a:rPr lang="ru-RU" smtClean="0"/>
              <a:pPr/>
              <a:t>‹#›</a:t>
            </a:fld>
            <a:endParaRPr lang="ru-RU"/>
          </a:p>
        </p:txBody>
      </p:sp>
    </p:spTree>
    <p:extLst>
      <p:ext uri="{BB962C8B-B14F-4D97-AF65-F5344CB8AC3E}">
        <p14:creationId xmlns:p14="http://schemas.microsoft.com/office/powerpoint/2010/main" val="1573757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a:t>Образец подзаголовка</a:t>
            </a:r>
            <a:endParaRPr kumimoji="0" lang="en-US"/>
          </a:p>
        </p:txBody>
      </p:sp>
      <p:sp>
        <p:nvSpPr>
          <p:cNvPr id="16" name="Дата 15"/>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858A4074-9BBF-4511-8846-17DF9C8A1E3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858A4074-9BBF-4511-8846-17DF9C8A1E3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a:t>Образец текста</a:t>
            </a:r>
          </a:p>
        </p:txBody>
      </p:sp>
      <p:sp>
        <p:nvSpPr>
          <p:cNvPr id="19" name="Дата 18"/>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858A4074-9BBF-4511-8846-17DF9C8A1E37}" type="slidenum">
              <a:rPr lang="ru-RU" smtClean="0"/>
              <a:pPr/>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1" name="Дата 20"/>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10" name="Дата 9"/>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858A4074-9BBF-4511-8846-17DF9C8A1E37}" type="slidenum">
              <a:rPr lang="ru-RU" smtClean="0"/>
              <a:pPr/>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a:t>Образец заголовка</a:t>
            </a:r>
            <a:endParaRPr kumimoji="0" lang="en-US"/>
          </a:p>
        </p:txBody>
      </p:sp>
      <p:sp>
        <p:nvSpPr>
          <p:cNvPr id="12" name="Дата 11"/>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25" name="Дата 24"/>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58A4074-9BBF-4511-8846-17DF9C8A1E3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a:t>Вставка рисунка</a:t>
            </a:r>
            <a:endParaRPr kumimoji="0" lang="en-US" dirty="0"/>
          </a:p>
        </p:txBody>
      </p:sp>
      <p:sp>
        <p:nvSpPr>
          <p:cNvPr id="7" name="Дата 6"/>
          <p:cNvSpPr>
            <a:spLocks noGrp="1"/>
          </p:cNvSpPr>
          <p:nvPr>
            <p:ph type="dt" sz="half" idx="10"/>
          </p:nvPr>
        </p:nvSpPr>
        <p:spPr/>
        <p:txBody>
          <a:bodyPr/>
          <a:lstStyle/>
          <a:p>
            <a:fld id="{2261727E-35A3-4AFF-B6CE-0284EDA27002}" type="datetimeFigureOut">
              <a:rPr lang="ru-RU" smtClean="0"/>
              <a:pPr/>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858A4074-9BBF-4511-8846-17DF9C8A1E37}" type="slidenum">
              <a:rPr lang="ru-RU" smtClean="0"/>
              <a:pPr/>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2261727E-35A3-4AFF-B6CE-0284EDA27002}" type="datetimeFigureOut">
              <a:rPr lang="ru-RU" smtClean="0"/>
              <a:pPr/>
              <a:t>24.01.2022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858A4074-9BBF-4511-8846-17DF9C8A1E37}" type="slidenum">
              <a:rPr lang="ru-RU" smtClean="0"/>
              <a:pPr/>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http://ru.wikipedia.org/wiki/%D0%94%D0%BE%D1%80%D0%BE%D0%B3%D0%B0_%D0%B6%D0%B8%D0%B7%D0%BD%D0%B8" TargetMode="External"/><Relationship Id="rId7"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ru.wikipedia.org/wiki/1943" TargetMode="External"/><Relationship Id="rId5" Type="http://schemas.openxmlformats.org/officeDocument/2006/relationships/hyperlink" Target="http://ru.wikipedia.org/wiki/1941" TargetMode="External"/><Relationship Id="rId4" Type="http://schemas.openxmlformats.org/officeDocument/2006/relationships/hyperlink" Target="http://ru.wikipedia.org/wiki/%D0%9B%D0%B0%D0%B4%D0%BE%D0%B3%D0%B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ru.wikipedia.org/wiki/%D0%A1%D0%B0%D0%B2%D0%B8%D1%87%D0%B5%D0%B2%D0%B0,_%D0%A2%D0%B0%D0%BD%D1%8F" TargetMode="External"/><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ru.wikipedia.org/w/index.php?title=%D0%98%D1%81%D1%82%D0%BE%D1%89%D0%B5%D0%BD%D0%B8%D0%B5&amp;action=edit&amp;redlink=1" TargetMode="External"/><Relationship Id="rId5" Type="http://schemas.openxmlformats.org/officeDocument/2006/relationships/hyperlink" Target="http://ru.wikipedia.org/wiki/%D0%94%D0%BE%D1%80%D0%BE%D0%B3%D0%B0_%D0%96%D0%B8%D0%B7%D0%BD%D0%B8" TargetMode="External"/><Relationship Id="rId4" Type="http://schemas.openxmlformats.org/officeDocument/2006/relationships/hyperlink" Target="http://ru.wikipedia.org/wiki/%D0%91%D0%BB%D0%BE%D0%BA%D0%B0%D0%B4%D0%B0"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ru.wikipedia.org/wiki/1943"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hyperlink" Target="http://ru.wikipedia.org/wiki/1944_%D0%B3%D0%BE%D0%B4"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hyperlink" Target="http://ru.wikipedia.org/wiki/4_%D0%BD%D0%BE%D1%8F%D0%B1%D1%80%D1%8F" TargetMode="External"/><Relationship Id="rId3" Type="http://schemas.openxmlformats.org/officeDocument/2006/relationships/hyperlink" Target="http://ru.wikipedia.org/wiki/%D0%9A%D1%80%D0%B0%D1%81%D0%BD%D0%BE%D0%B7%D0%BD%D0%B0%D0%BC%D0%B5%D0%BD%D0%BD%D1%8B%D0%B9_%D0%91%D0%B0%D0%BB%D1%82%D0%B8%D0%B9%D1%81%D0%BA%D0%B8%D0%B9_%D1%84%D0%BB%D0%BE%D1%82" TargetMode="External"/><Relationship Id="rId7" Type="http://schemas.openxmlformats.org/officeDocument/2006/relationships/hyperlink" Target="http://ru.wikipedia.org/wiki/1941"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ru.wikipedia.org/wiki/25_%D0%B8%D1%8E%D0%BD%D1%8F" TargetMode="External"/><Relationship Id="rId11" Type="http://schemas.openxmlformats.org/officeDocument/2006/relationships/image" Target="../media/image21.png"/><Relationship Id="rId5" Type="http://schemas.openxmlformats.org/officeDocument/2006/relationships/hyperlink" Target="http://ru.wikipedia.org/wiki/%D0%9B%D0%B0%D0%B4%D0%BE%D0%B6%D1%81%D0%BA%D0%B0%D1%8F_%D0%B2%D0%BE%D0%B5%D0%BD%D0%BD%D0%B0%D1%8F_%D1%84%D0%BB%D0%BE%D1%82%D0%B8%D0%BB%D0%B8%D1%8F" TargetMode="External"/><Relationship Id="rId10" Type="http://schemas.openxmlformats.org/officeDocument/2006/relationships/hyperlink" Target="http://ru.wikipedia.org/wiki/13_%D0%BE%D0%BA%D1%82%D1%8F%D0%B1%D1%80%D1%8F" TargetMode="External"/><Relationship Id="rId4" Type="http://schemas.openxmlformats.org/officeDocument/2006/relationships/hyperlink" Target="http://ru.wikipedia.org/wiki/%D0%A2%D1%80%D0%B8%D0%B1%D1%83%D1%86,_%D0%92%D0%BB%D0%B0%D0%B4%D0%B8%D0%BC%D0%B8%D1%80_%D0%A4%D0%B8%D0%BB%D0%B8%D0%BF%D0%BF%D0%BE%D0%B2%D0%B8%D1%87" TargetMode="External"/><Relationship Id="rId9" Type="http://schemas.openxmlformats.org/officeDocument/2006/relationships/hyperlink" Target="http://ru.wikipedia.org/wiki/194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ru.wikipedia.org/wiki/%D0%93%D0%BE%D0%BB%D1%83%D0%B1%D0%B0%D1%8F_%D0%B4%D0%B8%D0%B2%D0%B8%D0%B7%D0%B8%D1%8F" TargetMode="External"/><Relationship Id="rId13" Type="http://schemas.openxmlformats.org/officeDocument/2006/relationships/hyperlink" Target="http://ru.wikipedia.org/wiki/1941_%D0%B3%D0%BE%D0%B4" TargetMode="External"/><Relationship Id="rId3" Type="http://schemas.openxmlformats.org/officeDocument/2006/relationships/hyperlink" Target="http://ru.wikipedia.org/wiki/%D0%92%D0%BE%D0%B5%D0%BD%D0%BD%D0%B0%D1%8F_%D0%B1%D0%BB%D0%BE%D0%BA%D0%B0%D0%B4%D0%B0" TargetMode="External"/><Relationship Id="rId7" Type="http://schemas.openxmlformats.org/officeDocument/2006/relationships/hyperlink" Target="http://ru.wikipedia.org/wiki/%D0%98%D1%81%D0%BF%D0%B0%D0%BD%D0%B8%D1%8F" TargetMode="External"/><Relationship Id="rId12" Type="http://schemas.openxmlformats.org/officeDocument/2006/relationships/hyperlink" Target="http://ru.wikipedia.org/wiki/8_%D1%81%D0%B5%D0%BD%D1%82%D1%8F%D0%B1%D1%80%D1%8F" TargetMode="External"/><Relationship Id="rId17" Type="http://schemas.openxmlformats.org/officeDocument/2006/relationships/image" Target="../media/image8.png"/><Relationship Id="rId2" Type="http://schemas.openxmlformats.org/officeDocument/2006/relationships/image" Target="../media/image7.png"/><Relationship Id="rId16" Type="http://schemas.openxmlformats.org/officeDocument/2006/relationships/hyperlink" Target="http://ru.wikipedia.org/wiki/1943_%D0%B3%D0%BE%D0%B4" TargetMode="External"/><Relationship Id="rId1" Type="http://schemas.openxmlformats.org/officeDocument/2006/relationships/slideLayout" Target="../slideLayouts/slideLayout1.xml"/><Relationship Id="rId6" Type="http://schemas.openxmlformats.org/officeDocument/2006/relationships/hyperlink" Target="http://ru.wikipedia.org/wiki/1944_%D0%B3%D0%BE%D0%B4" TargetMode="External"/><Relationship Id="rId11" Type="http://schemas.openxmlformats.org/officeDocument/2006/relationships/hyperlink" Target="http://ru.wikipedia.org/wiki/%D0%A1%D0%B0%D0%BD%D0%BA%D1%82-%D0%9F%D0%B5%D1%82%D0%B5%D1%80%D0%B1%D1%83%D1%80%D0%B3" TargetMode="External"/><Relationship Id="rId5" Type="http://schemas.openxmlformats.org/officeDocument/2006/relationships/hyperlink" Target="http://ru.wikipedia.org/wiki/%D0%A4%D0%B8%D0%BD%D0%BB%D1%8F%D0%BD%D0%B4%D0%B8%D1%8F" TargetMode="External"/><Relationship Id="rId15" Type="http://schemas.openxmlformats.org/officeDocument/2006/relationships/hyperlink" Target="http://ru.wikipedia.org/wiki/18_%D1%8F%D0%BD%D0%B2%D0%B0%D1%80%D1%8F" TargetMode="External"/><Relationship Id="rId10" Type="http://schemas.openxmlformats.org/officeDocument/2006/relationships/hyperlink" Target="http://ru.wikipedia.org/wiki/%D0%9B%D0%B5%D0%BD%D0%B8%D0%BD%D0%B3%D1%80%D0%B0%D0%B4" TargetMode="External"/><Relationship Id="rId4" Type="http://schemas.openxmlformats.org/officeDocument/2006/relationships/hyperlink" Target="http://ru.wikipedia.org/wiki/%D0%93%D0%B5%D1%80%D0%BC%D0%B0%D0%BD%D0%B8%D1%8F" TargetMode="External"/><Relationship Id="rId9" Type="http://schemas.openxmlformats.org/officeDocument/2006/relationships/hyperlink" Target="http://ru.wikipedia.org/wiki/%D0%92%D0%B5%D0%BB%D0%B8%D0%BA%D0%B0%D1%8F_%D0%9E%D1%82%D0%B5%D1%87%D0%B5%D1%81%D1%82%D0%B2%D0%B5%D0%BD%D0%BD%D0%B0%D1%8F_%D0%B2%D0%BE%D0%B9%D0%BD%D0%B0" TargetMode="External"/><Relationship Id="rId14" Type="http://schemas.openxmlformats.org/officeDocument/2006/relationships/hyperlink" Target="http://ru.wikipedia.org/wiki/27_%D1%8F%D0%BD%D0%B2%D0%B0%D1%80%D1%8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hyperlink" Target="http://ru.wikipedia.org/wiki/%D0%93%D0%BE%D0%BB%D0%BE%D0%B4"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ru.wikipedia.org/wiki/%D0%AD%D0%B2%D0%B0%D0%BA%D1%83%D0%B0%D1%86%D0%B8%D1%8F" TargetMode="External"/><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ru.wikipedia.org/wiki/29_%D0%B8%D1%8E%D0%BD%D1%8F" TargetMode="External"/><Relationship Id="rId5" Type="http://schemas.openxmlformats.org/officeDocument/2006/relationships/hyperlink" Target="http://ru.wikipedia.org/wiki/%D0%9F%D0%BE%D0%B5%D0%B7%D0%B4" TargetMode="External"/><Relationship Id="rId4" Type="http://schemas.openxmlformats.org/officeDocument/2006/relationships/hyperlink" Target="http://ru.wikipedia.org/wiki/%D0%92%D1%82%D0%BE%D1%80%D0%B6%D0%B5%D0%BD%D0%B8%D0%B5_%D0%B2_%D0%A1%D0%A1%D0%A1%D0%A0"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ru.wikipedia.org/wiki/%D0%96%D0%B5%D0%BB%D0%B5%D0%B7%D0%BD%D0%B0%D1%8F_%D0%B4%D0%BE%D1%80%D0%BE%D0%B3%D0%B0" TargetMode="External"/><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hyperlink" Target="http://ru.wikipedia.org/wiki/%D0%94%D0%BE%D1%80%D0%BE%D0%B3%D0%B0_%D0%B6%D0%B8%D0%B7%D0%BD%D0%B8" TargetMode="External"/><Relationship Id="rId5" Type="http://schemas.openxmlformats.org/officeDocument/2006/relationships/image" Target="../media/image12.png"/><Relationship Id="rId4" Type="http://schemas.openxmlformats.org/officeDocument/2006/relationships/hyperlink" Target="http://ru.wikipedia.org/wiki/%D0%9B%D0%B5%D0%BD%D0%B8%D0%BD%D0%B3%D1%80%D0%B0%D0%B4"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ru.wikipedia.org/wiki/1942"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hyperlink" Target="http://ru.wikipedia.org/wiki/%D0%93%D1%80%D0%BE%D0%BC%D0%BA%D0%BE%D0%B3%D0%BE%D0%B2%D0%BE%D1%80%D0%B8%D1%82%D0%B5%D0%BB%D1%8C" TargetMode="External"/><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hyperlink" Target="http://ru.wikipedia.org/wiki/%D0%9C%D0%B5%D1%82%D1%80%D0%BE%D0%BD%D0%BE%D0%BC"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ru.wikipedia.org/wiki/20_%D0%BD%D0%BE%D1%8F%D0%B1%D1%80%D1%8F" TargetMode="Externa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457200"/>
            <a:ext cx="2520280" cy="6212160"/>
          </a:xfrm>
        </p:spPr>
        <p:txBody>
          <a:bodyPr/>
          <a:lstStyle/>
          <a:p>
            <a:pPr algn="ctr"/>
            <a:r>
              <a:rPr lang="ru-RU" sz="4800" b="1" dirty="0">
                <a:solidFill>
                  <a:srgbClr val="FF0000"/>
                </a:solidFill>
              </a:rPr>
              <a:t>«</a:t>
            </a:r>
            <a:r>
              <a:rPr lang="ru-RU" sz="4000" b="1" dirty="0">
                <a:solidFill>
                  <a:srgbClr val="FF0000"/>
                </a:solidFill>
              </a:rPr>
              <a:t>Город герой- </a:t>
            </a:r>
            <a:r>
              <a:rPr lang="ru-RU" sz="3200" b="1" dirty="0">
                <a:solidFill>
                  <a:srgbClr val="FF0000"/>
                </a:solidFill>
              </a:rPr>
              <a:t>Ленинград»</a:t>
            </a:r>
            <a:br>
              <a:rPr lang="ru-RU" sz="2800" dirty="0">
                <a:solidFill>
                  <a:srgbClr val="FF0000"/>
                </a:solidFill>
              </a:rPr>
            </a:br>
            <a:r>
              <a:rPr lang="ru-RU" sz="1200" dirty="0">
                <a:solidFill>
                  <a:srgbClr val="DD0996"/>
                </a:solidFill>
              </a:rPr>
              <a:t>(Ко дню снятия блокады Ленинграда)</a:t>
            </a:r>
            <a:br>
              <a:rPr lang="ru-RU" sz="1200" dirty="0">
                <a:solidFill>
                  <a:srgbClr val="DD0996"/>
                </a:solidFill>
              </a:rPr>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br>
              <a:rPr lang="ru-RU" sz="1200" dirty="0"/>
            </a:br>
            <a:r>
              <a:rPr lang="ru-RU" sz="1200" dirty="0">
                <a:solidFill>
                  <a:srgbClr val="0070C0"/>
                </a:solidFill>
              </a:rPr>
              <a:t>Гривенская сельская библиотека 2022 год</a:t>
            </a:r>
            <a:br>
              <a:rPr lang="ru-RU" sz="1200" dirty="0">
                <a:solidFill>
                  <a:srgbClr val="0070C0"/>
                </a:solidFill>
              </a:rPr>
            </a:br>
            <a:endParaRPr lang="ru-RU" sz="1200" dirty="0">
              <a:solidFill>
                <a:srgbClr val="0070C0"/>
              </a:solidFill>
            </a:endParaRPr>
          </a:p>
        </p:txBody>
      </p:sp>
      <p:pic>
        <p:nvPicPr>
          <p:cNvPr id="2050" name="Picture 2"/>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19274" r="17590" b="4363"/>
          <a:stretch/>
        </p:blipFill>
        <p:spPr bwMode="auto">
          <a:xfrm>
            <a:off x="2752368" y="0"/>
            <a:ext cx="63722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3068960"/>
            <a:ext cx="2589312" cy="1919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9dfb8bfc48fd487.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134706686"/>
      </p:ext>
    </p:extLst>
  </p:cSld>
  <p:clrMapOvr>
    <a:masterClrMapping/>
  </p:clrMapOvr>
  <mc:AlternateContent xmlns:mc="http://schemas.openxmlformats.org/markup-compatibility/2006" xmlns:p14="http://schemas.microsoft.com/office/powerpoint/2010/main">
    <mc:Choice Requires="p14">
      <p:transition spd="slow" p14:dur="2000" advClick="0" advTm="7000">
        <p:circle/>
      </p:transition>
    </mc:Choice>
    <mc:Fallback xmlns="">
      <p:transition spd="slow" advClick="0" advTm="700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1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5" name="Подзаголовок 2"/>
          <p:cNvSpPr txBox="1">
            <a:spLocks noGrp="1"/>
          </p:cNvSpPr>
          <p:nvPr>
            <p:ph idx="1"/>
          </p:nvPr>
        </p:nvSpPr>
        <p:spPr>
          <a:xfrm>
            <a:off x="304800" y="3573017"/>
            <a:ext cx="8686800" cy="2160240"/>
          </a:xfrm>
          <a:prstGeom prst="rect">
            <a:avLst/>
          </a:prstGeom>
        </p:spPr>
        <p:txBody>
          <a:bodyPr vert="horz">
            <a:normAutofit fontScale="70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ru-RU" b="1" dirty="0">
                <a:latin typeface="Arial" pitchFamily="34" charset="0"/>
                <a:cs typeface="Arial" pitchFamily="34" charset="0"/>
              </a:rPr>
              <a:t>«</a:t>
            </a:r>
            <a:r>
              <a:rPr lang="ru-RU" b="1" dirty="0">
                <a:latin typeface="Arial" pitchFamily="34" charset="0"/>
                <a:cs typeface="Arial" pitchFamily="34" charset="0"/>
                <a:hlinkClick r:id="rId3" action="ppaction://hlinkfile" tooltip="Дорога жизни"/>
              </a:rPr>
              <a:t>Дорога жизни</a:t>
            </a:r>
            <a:r>
              <a:rPr lang="ru-RU" b="1" dirty="0">
                <a:latin typeface="Arial" pitchFamily="34" charset="0"/>
                <a:cs typeface="Arial" pitchFamily="34" charset="0"/>
              </a:rPr>
              <a:t>» — название ледовой дороги через </a:t>
            </a:r>
            <a:r>
              <a:rPr lang="ru-RU" b="1" dirty="0">
                <a:latin typeface="Arial" pitchFamily="34" charset="0"/>
                <a:cs typeface="Arial" pitchFamily="34" charset="0"/>
                <a:hlinkClick r:id="rId4" action="ppaction://hlinkfile" tooltip="Ладога"/>
              </a:rPr>
              <a:t>Ладогу</a:t>
            </a:r>
            <a:r>
              <a:rPr lang="ru-RU" b="1" dirty="0">
                <a:latin typeface="Arial" pitchFamily="34" charset="0"/>
                <a:cs typeface="Arial" pitchFamily="34" charset="0"/>
              </a:rPr>
              <a:t> зимой </a:t>
            </a:r>
            <a:r>
              <a:rPr lang="ru-RU" b="1" dirty="0">
                <a:latin typeface="Arial" pitchFamily="34" charset="0"/>
                <a:cs typeface="Arial" pitchFamily="34" charset="0"/>
                <a:hlinkClick r:id="rId5" action="ppaction://hlinkfile" tooltip="1941"/>
              </a:rPr>
              <a:t>1941</a:t>
            </a:r>
            <a:r>
              <a:rPr lang="ru-RU" b="1" dirty="0">
                <a:latin typeface="Arial" pitchFamily="34" charset="0"/>
                <a:cs typeface="Arial" pitchFamily="34" charset="0"/>
              </a:rPr>
              <a:t>−</a:t>
            </a:r>
            <a:r>
              <a:rPr lang="ru-RU" b="1" dirty="0">
                <a:latin typeface="Arial" pitchFamily="34" charset="0"/>
                <a:cs typeface="Arial" pitchFamily="34" charset="0"/>
                <a:hlinkClick r:id="rId6" action="ppaction://hlinkfile" tooltip="1943"/>
              </a:rPr>
              <a:t>1943</a:t>
            </a:r>
            <a:r>
              <a:rPr lang="ru-RU" b="1" dirty="0">
                <a:latin typeface="Arial" pitchFamily="34" charset="0"/>
                <a:cs typeface="Arial" pitchFamily="34" charset="0"/>
              </a:rPr>
              <a:t> гг., после достижения толщины льда, допускающей транспортировку грузов любого веса. Дорога жизни фактически была единственным средством сообщения Ленинграда с Большой землёй.</a:t>
            </a:r>
            <a:br>
              <a:rPr lang="ru-RU" dirty="0"/>
            </a:br>
            <a:endParaRPr lang="ru-RU" dirty="0">
              <a:solidFill>
                <a:schemeClr val="tx1">
                  <a:lumMod val="95000"/>
                </a:schemeClr>
              </a:solidFill>
            </a:endParaRPr>
          </a:p>
        </p:txBody>
      </p:sp>
      <p:pic>
        <p:nvPicPr>
          <p:cNvPr id="921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224096"/>
            <a:ext cx="6192688"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447886"/>
      </p:ext>
    </p:extLst>
  </p:cSld>
  <p:clrMapOvr>
    <a:masterClrMapping/>
  </p:clrMapOvr>
  <mc:AlternateContent xmlns:mc="http://schemas.openxmlformats.org/markup-compatibility/2006" xmlns:p14="http://schemas.microsoft.com/office/powerpoint/2010/main">
    <mc:Choice Requires="p14">
      <p:transition spd="slow" p14:dur="2500" advClick="0" advTm="10000">
        <p:plus/>
      </p:transition>
    </mc:Choice>
    <mc:Fallback xmlns="">
      <p:transition spd="slow" advClick="0" advTm="10000">
        <p:plu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3563888" y="116633"/>
            <a:ext cx="5427712" cy="5328592"/>
          </a:xfrm>
        </p:spPr>
        <p:txBody>
          <a:bodyPr>
            <a:normAutofit fontScale="85000" lnSpcReduction="10000"/>
          </a:bodyPr>
          <a:lstStyle/>
          <a:p>
            <a:r>
              <a:rPr lang="ru-RU" b="1" dirty="0">
                <a:solidFill>
                  <a:schemeClr val="tx1"/>
                </a:solidFill>
                <a:hlinkClick r:id="rId3" action="ppaction://hlinkfile" tooltip="Савичева, Таня"/>
              </a:rPr>
              <a:t>Таня Савичева</a:t>
            </a:r>
            <a:r>
              <a:rPr lang="ru-RU" b="1" dirty="0">
                <a:solidFill>
                  <a:schemeClr val="tx1"/>
                </a:solidFill>
              </a:rPr>
              <a:t> жила в ленинградской семье. Началась война, затем </a:t>
            </a:r>
            <a:r>
              <a:rPr lang="ru-RU" b="1" dirty="0">
                <a:solidFill>
                  <a:schemeClr val="tx1"/>
                </a:solidFill>
                <a:hlinkClick r:id="rId4" action="ppaction://hlinkfile" tooltip="Блокада"/>
              </a:rPr>
              <a:t>блокада</a:t>
            </a:r>
            <a:r>
              <a:rPr lang="ru-RU" b="1" dirty="0">
                <a:solidFill>
                  <a:schemeClr val="tx1"/>
                </a:solidFill>
              </a:rPr>
              <a:t>. На глазах Тани погибли ее бабушка, два дяди, мама, брат и сестра. Когда началась эвакуация детей, девочку удалось вывезти по </a:t>
            </a:r>
            <a:r>
              <a:rPr lang="ru-RU" b="1" dirty="0">
                <a:solidFill>
                  <a:schemeClr val="tx1"/>
                </a:solidFill>
                <a:hlinkClick r:id="rId5" action="ppaction://hlinkfile" tooltip="Дорога Жизни"/>
              </a:rPr>
              <a:t>«Дороге Жизни</a:t>
            </a:r>
            <a:r>
              <a:rPr lang="ru-RU" b="1" dirty="0">
                <a:solidFill>
                  <a:schemeClr val="tx1"/>
                </a:solidFill>
              </a:rPr>
              <a:t>» на «Большую землю». Врачи боролись за её жизнь, но медицинская помощь пришла слишком поздно. Таня Савичева умерла от </a:t>
            </a:r>
            <a:r>
              <a:rPr lang="ru-RU" b="1" dirty="0">
                <a:solidFill>
                  <a:schemeClr val="tx1"/>
                </a:solidFill>
                <a:hlinkClick r:id="rId6" action="ppaction://hlinkfile" tooltip="Истощение (страница отсутствует)"/>
              </a:rPr>
              <a:t>истощения</a:t>
            </a:r>
            <a:r>
              <a:rPr lang="ru-RU" b="1" dirty="0">
                <a:solidFill>
                  <a:schemeClr val="tx1"/>
                </a:solidFill>
              </a:rPr>
              <a:t>.</a:t>
            </a:r>
            <a:endParaRPr lang="ru-RU" dirty="0"/>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512" y="260648"/>
            <a:ext cx="3528392" cy="4784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9126013"/>
      </p:ext>
    </p:extLst>
  </p:cSld>
  <p:clrMapOvr>
    <a:masterClrMapping/>
  </p:clrMapOvr>
  <mc:AlternateContent xmlns:mc="http://schemas.openxmlformats.org/markup-compatibility/2006" xmlns:p14="http://schemas.microsoft.com/office/powerpoint/2010/main">
    <mc:Choice Requires="p14">
      <p:transition spd="slow" p14:dur="2250" advClick="0" advTm="12000">
        <p:circle/>
      </p:transition>
    </mc:Choice>
    <mc:Fallback xmlns="">
      <p:transition spd="slow" advClick="0" advTm="12000">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043608" y="116632"/>
            <a:ext cx="7947992" cy="936104"/>
          </a:xfrm>
        </p:spPr>
        <p:txBody>
          <a:bodyPr/>
          <a:lstStyle/>
          <a:p>
            <a:r>
              <a:rPr lang="ru-RU" b="1" i="1" dirty="0">
                <a:solidFill>
                  <a:srgbClr val="7030A0"/>
                </a:solidFill>
              </a:rPr>
              <a:t>Из дневника Тани </a:t>
            </a:r>
            <a:r>
              <a:rPr lang="ru-RU" b="1" i="1" dirty="0" err="1">
                <a:solidFill>
                  <a:srgbClr val="7030A0"/>
                </a:solidFill>
              </a:rPr>
              <a:t>савичевой</a:t>
            </a:r>
            <a:endParaRPr lang="ru-RU" b="1" i="1" dirty="0">
              <a:solidFill>
                <a:srgbClr val="7030A0"/>
              </a:solidFill>
            </a:endParaRPr>
          </a:p>
        </p:txBody>
      </p:sp>
      <p:pic>
        <p:nvPicPr>
          <p:cNvPr id="11266" name="Picture 2"/>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8422" t="17837" r="6922" b="4731"/>
          <a:stretch/>
        </p:blipFill>
        <p:spPr bwMode="auto">
          <a:xfrm>
            <a:off x="215516" y="1052736"/>
            <a:ext cx="8712968" cy="5688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5835444"/>
      </p:ext>
    </p:extLst>
  </p:cSld>
  <p:clrMapOvr>
    <a:masterClrMapping/>
  </p:clrMapOvr>
  <mc:AlternateContent xmlns:mc="http://schemas.openxmlformats.org/markup-compatibility/2006" xmlns:p14="http://schemas.microsoft.com/office/powerpoint/2010/main">
    <mc:Choice Requires="p14">
      <p:transition spd="slow" p14:dur="2500" advClick="0" advTm="10000">
        <p14:reveal/>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dirty="0"/>
          </a:p>
        </p:txBody>
      </p:sp>
      <p:sp>
        <p:nvSpPr>
          <p:cNvPr id="3" name="Объект 2"/>
          <p:cNvSpPr>
            <a:spLocks noGrp="1"/>
          </p:cNvSpPr>
          <p:nvPr>
            <p:ph idx="1"/>
          </p:nvPr>
        </p:nvSpPr>
        <p:spPr>
          <a:xfrm>
            <a:off x="4427984" y="476673"/>
            <a:ext cx="4563616" cy="4752528"/>
          </a:xfrm>
        </p:spPr>
        <p:txBody>
          <a:bodyPr>
            <a:normAutofit fontScale="85000" lnSpcReduction="10000"/>
          </a:bodyPr>
          <a:lstStyle/>
          <a:p>
            <a:r>
              <a:rPr lang="ru-RU" b="1" dirty="0">
                <a:solidFill>
                  <a:srgbClr val="0070C0"/>
                </a:solidFill>
                <a:latin typeface="Arial" pitchFamily="34" charset="0"/>
                <a:cs typeface="Arial" pitchFamily="34" charset="0"/>
              </a:rPr>
              <a:t>Прорыв блокады</a:t>
            </a:r>
            <a:br>
              <a:rPr lang="ru-RU" b="1" dirty="0">
                <a:latin typeface="Arial" pitchFamily="34" charset="0"/>
                <a:cs typeface="Arial" pitchFamily="34" charset="0"/>
              </a:rPr>
            </a:br>
            <a:r>
              <a:rPr lang="ru-RU" b="1" dirty="0">
                <a:latin typeface="Arial" pitchFamily="34" charset="0"/>
                <a:cs typeface="Arial" pitchFamily="34" charset="0"/>
              </a:rPr>
              <a:t>В </a:t>
            </a:r>
            <a:r>
              <a:rPr lang="ru-RU" b="1" dirty="0">
                <a:latin typeface="Arial" pitchFamily="34" charset="0"/>
                <a:cs typeface="Arial" pitchFamily="34" charset="0"/>
                <a:hlinkClick r:id="rId3" action="ppaction://hlinkfile" tooltip="1943"/>
              </a:rPr>
              <a:t>1943</a:t>
            </a:r>
            <a:r>
              <a:rPr lang="ru-RU" b="1" dirty="0">
                <a:latin typeface="Arial" pitchFamily="34" charset="0"/>
                <a:cs typeface="Arial" pitchFamily="34" charset="0"/>
              </a:rPr>
              <a:t> г., когда германское командование осознало, что захватить Ленинград ему, скорее всего, не удастся, количество артиллерийских снарядов, упавших на город, увеличилось примерно в 6 раз.</a:t>
            </a:r>
            <a:endParaRPr lang="ru-RU" dirty="0"/>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476672"/>
            <a:ext cx="439248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14987"/>
      </p:ext>
    </p:extLst>
  </p:cSld>
  <p:clrMapOvr>
    <a:masterClrMapping/>
  </p:clrMapOvr>
  <mc:AlternateContent xmlns:mc="http://schemas.openxmlformats.org/markup-compatibility/2006" xmlns:p14="http://schemas.microsoft.com/office/powerpoint/2010/main">
    <mc:Choice Requires="p14">
      <p:transition spd="slow" p14:dur="2000" advClick="0" advTm="10000">
        <p:diamond/>
      </p:transition>
    </mc:Choice>
    <mc:Fallback xmlns="">
      <p:transition spd="slow" advClick="0" advTm="10000">
        <p:diamond/>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4788024" y="404664"/>
            <a:ext cx="4355976" cy="4968551"/>
          </a:xfrm>
        </p:spPr>
        <p:txBody>
          <a:bodyPr>
            <a:normAutofit fontScale="85000" lnSpcReduction="10000"/>
          </a:bodyPr>
          <a:lstStyle/>
          <a:p>
            <a:r>
              <a:rPr lang="ru-RU" b="1" dirty="0">
                <a:latin typeface="Arial" pitchFamily="34" charset="0"/>
                <a:cs typeface="Arial" pitchFamily="34" charset="0"/>
              </a:rPr>
              <a:t>В январе </a:t>
            </a:r>
            <a:r>
              <a:rPr lang="ru-RU" b="1" dirty="0">
                <a:latin typeface="Arial" pitchFamily="34" charset="0"/>
                <a:cs typeface="Arial" pitchFamily="34" charset="0"/>
                <a:hlinkClick r:id="rId3" action="ppaction://hlinkfile" tooltip="1944 год"/>
              </a:rPr>
              <a:t>1944 года</a:t>
            </a:r>
            <a:r>
              <a:rPr lang="ru-RU" b="1" dirty="0">
                <a:latin typeface="Arial" pitchFamily="34" charset="0"/>
                <a:cs typeface="Arial" pitchFamily="34" charset="0"/>
              </a:rPr>
              <a:t> блокада была полностью снята. В результате мощного наступления Красной Армии немецкие войска были отброшены от Ленинграда на расстояние 60−100 км и, через 872 дня после начала, блокада закончилась.</a:t>
            </a:r>
            <a:endParaRPr lang="ru-RU"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3" y="404664"/>
            <a:ext cx="4824536" cy="358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8961977"/>
      </p:ext>
    </p:extLst>
  </p:cSld>
  <p:clrMapOvr>
    <a:masterClrMapping/>
  </p:clrMapOvr>
  <mc:AlternateContent xmlns:mc="http://schemas.openxmlformats.org/markup-compatibility/2006" xmlns:p14="http://schemas.microsoft.com/office/powerpoint/2010/main">
    <mc:Choice Requires="p14">
      <p:transition spd="slow" p14:dur="2000" advClick="0" advTm="10000">
        <p:split orient="vert"/>
      </p:transition>
    </mc:Choice>
    <mc:Fallback xmlns="">
      <p:transition spd="slow" advClick="0" advTm="10000">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a:xfrm>
            <a:off x="899592" y="3645025"/>
            <a:ext cx="8092008" cy="1872208"/>
          </a:xfrm>
        </p:spPr>
        <p:txBody>
          <a:bodyPr>
            <a:normAutofit fontScale="47500" lnSpcReduction="20000"/>
          </a:bodyPr>
          <a:lstStyle/>
          <a:p>
            <a:r>
              <a:rPr lang="ru-RU" b="1" dirty="0">
                <a:latin typeface="Arial" pitchFamily="34" charset="0"/>
                <a:cs typeface="Arial" pitchFamily="34" charset="0"/>
              </a:rPr>
              <a:t>Особую роль в обороне города, прорыве Блокады Ленинграда и обеспечении существования города в блокадных условиях сыграли </a:t>
            </a:r>
            <a:r>
              <a:rPr lang="ru-RU" b="1" dirty="0">
                <a:latin typeface="Arial" pitchFamily="34" charset="0"/>
                <a:cs typeface="Arial" pitchFamily="34" charset="0"/>
                <a:hlinkClick r:id="rId3" action="ppaction://hlinkfile" tooltip="Краснознаменный Балтийский флот"/>
              </a:rPr>
              <a:t>Краснознаменный Балтийский флот</a:t>
            </a:r>
            <a:r>
              <a:rPr lang="ru-RU" b="1" dirty="0">
                <a:latin typeface="Arial" pitchFamily="34" charset="0"/>
                <a:cs typeface="Arial" pitchFamily="34" charset="0"/>
              </a:rPr>
              <a:t> (КБФ; командующий − адмирал </a:t>
            </a:r>
            <a:r>
              <a:rPr lang="ru-RU" b="1" dirty="0">
                <a:latin typeface="Arial" pitchFamily="34" charset="0"/>
                <a:cs typeface="Arial" pitchFamily="34" charset="0"/>
                <a:hlinkClick r:id="rId4" action="ppaction://hlinkfile" tooltip="Трибуц, Владимир Филиппович"/>
              </a:rPr>
              <a:t>В. Ф. </a:t>
            </a:r>
            <a:r>
              <a:rPr lang="ru-RU" b="1" dirty="0" err="1">
                <a:latin typeface="Arial" pitchFamily="34" charset="0"/>
                <a:cs typeface="Arial" pitchFamily="34" charset="0"/>
                <a:hlinkClick r:id="rId4" action="ppaction://hlinkfile" tooltip="Трибуц, Владимир Филиппович"/>
              </a:rPr>
              <a:t>Трибуц</a:t>
            </a:r>
            <a:r>
              <a:rPr lang="ru-RU" b="1" dirty="0">
                <a:latin typeface="Arial" pitchFamily="34" charset="0"/>
                <a:cs typeface="Arial" pitchFamily="34" charset="0"/>
              </a:rPr>
              <a:t>), </a:t>
            </a:r>
            <a:r>
              <a:rPr lang="ru-RU" b="1" dirty="0">
                <a:latin typeface="Arial" pitchFamily="34" charset="0"/>
                <a:cs typeface="Arial" pitchFamily="34" charset="0"/>
                <a:hlinkClick r:id="rId5" action="ppaction://hlinkfile" tooltip="Ладожская военная флотилия"/>
              </a:rPr>
              <a:t>Ладожская военная флотилия</a:t>
            </a:r>
            <a:r>
              <a:rPr lang="ru-RU" b="1" dirty="0">
                <a:latin typeface="Arial" pitchFamily="34" charset="0"/>
                <a:cs typeface="Arial" pitchFamily="34" charset="0"/>
              </a:rPr>
              <a:t> (образована </a:t>
            </a:r>
            <a:r>
              <a:rPr lang="ru-RU" b="1" dirty="0">
                <a:latin typeface="Arial" pitchFamily="34" charset="0"/>
                <a:cs typeface="Arial" pitchFamily="34" charset="0"/>
                <a:hlinkClick r:id="rId6" action="ppaction://hlinkfile" tooltip="25 июня"/>
              </a:rPr>
              <a:t>25 июня</a:t>
            </a:r>
            <a:r>
              <a:rPr lang="ru-RU" b="1" dirty="0">
                <a:latin typeface="Arial" pitchFamily="34" charset="0"/>
                <a:cs typeface="Arial" pitchFamily="34" charset="0"/>
              </a:rPr>
              <a:t> </a:t>
            </a:r>
            <a:r>
              <a:rPr lang="ru-RU" b="1" dirty="0">
                <a:latin typeface="Arial" pitchFamily="34" charset="0"/>
                <a:cs typeface="Arial" pitchFamily="34" charset="0"/>
                <a:hlinkClick r:id="rId7" action="ppaction://hlinkfile" tooltip="1941"/>
              </a:rPr>
              <a:t>1941</a:t>
            </a:r>
            <a:r>
              <a:rPr lang="ru-RU" b="1" dirty="0">
                <a:latin typeface="Arial" pitchFamily="34" charset="0"/>
                <a:cs typeface="Arial" pitchFamily="34" charset="0"/>
              </a:rPr>
              <a:t> г., расформирована </a:t>
            </a:r>
            <a:r>
              <a:rPr lang="ru-RU" b="1" dirty="0">
                <a:latin typeface="Arial" pitchFamily="34" charset="0"/>
                <a:cs typeface="Arial" pitchFamily="34" charset="0"/>
                <a:hlinkClick r:id="rId8" action="ppaction://hlinkfile" tooltip="4 ноября"/>
              </a:rPr>
              <a:t>4 ноября</a:t>
            </a:r>
            <a:r>
              <a:rPr lang="ru-RU" b="1" dirty="0">
                <a:latin typeface="Arial" pitchFamily="34" charset="0"/>
                <a:cs typeface="Arial" pitchFamily="34" charset="0"/>
              </a:rPr>
              <a:t> </a:t>
            </a:r>
            <a:r>
              <a:rPr lang="ru-RU" b="1" dirty="0">
                <a:latin typeface="Arial" pitchFamily="34" charset="0"/>
                <a:cs typeface="Arial" pitchFamily="34" charset="0"/>
                <a:hlinkClick r:id="rId9" action="ppaction://hlinkfile" tooltip="1944"/>
              </a:rPr>
              <a:t>1944</a:t>
            </a:r>
            <a:r>
              <a:rPr lang="ru-RU" b="1" dirty="0">
                <a:latin typeface="Arial" pitchFamily="34" charset="0"/>
                <a:cs typeface="Arial" pitchFamily="34" charset="0"/>
              </a:rPr>
              <a:t> г.; командующие: Барановский В. П., </a:t>
            </a:r>
            <a:r>
              <a:rPr lang="ru-RU" b="1" dirty="0" err="1">
                <a:latin typeface="Arial" pitchFamily="34" charset="0"/>
                <a:cs typeface="Arial" pitchFamily="34" charset="0"/>
              </a:rPr>
              <a:t>Земляниченко</a:t>
            </a:r>
            <a:r>
              <a:rPr lang="ru-RU" b="1" dirty="0">
                <a:latin typeface="Arial" pitchFamily="34" charset="0"/>
                <a:cs typeface="Arial" pitchFamily="34" charset="0"/>
              </a:rPr>
              <a:t> С. В., </a:t>
            </a:r>
            <a:r>
              <a:rPr lang="ru-RU" b="1" dirty="0" err="1">
                <a:latin typeface="Arial" pitchFamily="34" charset="0"/>
                <a:cs typeface="Arial" pitchFamily="34" charset="0"/>
              </a:rPr>
              <a:t>Трайнин</a:t>
            </a:r>
            <a:r>
              <a:rPr lang="ru-RU" b="1" dirty="0">
                <a:latin typeface="Arial" pitchFamily="34" charset="0"/>
                <a:cs typeface="Arial" pitchFamily="34" charset="0"/>
              </a:rPr>
              <a:t> П. А., </a:t>
            </a:r>
            <a:r>
              <a:rPr lang="ru-RU" b="1" dirty="0" err="1">
                <a:latin typeface="Arial" pitchFamily="34" charset="0"/>
                <a:cs typeface="Arial" pitchFamily="34" charset="0"/>
              </a:rPr>
              <a:t>Боголепов</a:t>
            </a:r>
            <a:r>
              <a:rPr lang="ru-RU" b="1" dirty="0">
                <a:latin typeface="Arial" pitchFamily="34" charset="0"/>
                <a:cs typeface="Arial" pitchFamily="34" charset="0"/>
              </a:rPr>
              <a:t> В. П., </a:t>
            </a:r>
            <a:r>
              <a:rPr lang="ru-RU" b="1" dirty="0" err="1">
                <a:latin typeface="Arial" pitchFamily="34" charset="0"/>
                <a:cs typeface="Arial" pitchFamily="34" charset="0"/>
              </a:rPr>
              <a:t>Хорошхин</a:t>
            </a:r>
            <a:r>
              <a:rPr lang="ru-RU" b="1" dirty="0">
                <a:latin typeface="Arial" pitchFamily="34" charset="0"/>
                <a:cs typeface="Arial" pitchFamily="34" charset="0"/>
              </a:rPr>
              <a:t> Б. В. − в июне-октябре 1941 г., </a:t>
            </a:r>
            <a:r>
              <a:rPr lang="ru-RU" b="1" dirty="0" err="1">
                <a:latin typeface="Arial" pitchFamily="34" charset="0"/>
                <a:cs typeface="Arial" pitchFamily="34" charset="0"/>
              </a:rPr>
              <a:t>Чероков</a:t>
            </a:r>
            <a:r>
              <a:rPr lang="ru-RU" b="1" dirty="0">
                <a:latin typeface="Arial" pitchFamily="34" charset="0"/>
                <a:cs typeface="Arial" pitchFamily="34" charset="0"/>
              </a:rPr>
              <a:t> В. С. − с </a:t>
            </a:r>
            <a:r>
              <a:rPr lang="ru-RU" b="1" dirty="0">
                <a:latin typeface="Arial" pitchFamily="34" charset="0"/>
                <a:cs typeface="Arial" pitchFamily="34" charset="0"/>
                <a:hlinkClick r:id="rId10" action="ppaction://hlinkfile" tooltip="13 октября"/>
              </a:rPr>
              <a:t>13 октября</a:t>
            </a:r>
            <a:r>
              <a:rPr lang="ru-RU" b="1" dirty="0">
                <a:latin typeface="Arial" pitchFamily="34" charset="0"/>
                <a:cs typeface="Arial" pitchFamily="34" charset="0"/>
              </a:rPr>
              <a:t> 1941 г.), курсанты военно-морских училищ. Также, на различных этапах битвы за Ленинград создавались Чудская и </a:t>
            </a:r>
            <a:r>
              <a:rPr lang="ru-RU" b="1" dirty="0" err="1">
                <a:latin typeface="Arial" pitchFamily="34" charset="0"/>
                <a:cs typeface="Arial" pitchFamily="34" charset="0"/>
              </a:rPr>
              <a:t>Ильменская</a:t>
            </a:r>
            <a:r>
              <a:rPr lang="ru-RU" b="1" dirty="0">
                <a:latin typeface="Arial" pitchFamily="34" charset="0"/>
                <a:cs typeface="Arial" pitchFamily="34" charset="0"/>
              </a:rPr>
              <a:t> военные флотилии.</a:t>
            </a:r>
            <a:endParaRPr lang="ru-RU" dirty="0"/>
          </a:p>
        </p:txBody>
      </p:sp>
      <p:pic>
        <p:nvPicPr>
          <p:cNvPr id="1433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1560" y="179606"/>
            <a:ext cx="6336703"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6312890"/>
      </p:ext>
    </p:extLst>
  </p:cSld>
  <p:clrMapOvr>
    <a:masterClrMapping/>
  </p:clrMapOvr>
  <mc:AlternateContent xmlns:mc="http://schemas.openxmlformats.org/markup-compatibility/2006" xmlns:p14="http://schemas.microsoft.com/office/powerpoint/2010/main">
    <mc:Choice Requires="p14">
      <p:transition spd="slow" p14:dur="2000" advClick="0" advTm="10000">
        <p:randomBar dir="vert"/>
      </p:transition>
    </mc:Choice>
    <mc:Fallback xmlns="">
      <p:transition spd="slow" advClick="0" advTm="10000">
        <p:randomBar dir="ver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pic>
        <p:nvPicPr>
          <p:cNvPr id="15362"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455490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3C5BC1-6BA8-4155-A464-34968A57E7F7}"/>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798DD285-763D-43E8-9A7F-844E1ADF652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3568" y="0"/>
            <a:ext cx="8003232" cy="6741368"/>
          </a:xfrm>
        </p:spPr>
      </p:pic>
    </p:spTree>
    <p:extLst>
      <p:ext uri="{BB962C8B-B14F-4D97-AF65-F5344CB8AC3E}">
        <p14:creationId xmlns:p14="http://schemas.microsoft.com/office/powerpoint/2010/main" val="370135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3419" b="7703"/>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ctrTitle"/>
          </p:nvPr>
        </p:nvSpPr>
        <p:spPr/>
        <p:txBody>
          <a:bodyPr/>
          <a:lstStyle/>
          <a:p>
            <a:endParaRPr lang="ru-RU" dirty="0"/>
          </a:p>
        </p:txBody>
      </p:sp>
      <p:sp>
        <p:nvSpPr>
          <p:cNvPr id="3" name="Подзаголовок 2"/>
          <p:cNvSpPr>
            <a:spLocks noGrp="1"/>
          </p:cNvSpPr>
          <p:nvPr>
            <p:ph type="subTitle" idx="1"/>
          </p:nvPr>
        </p:nvSpPr>
        <p:spPr>
          <a:xfrm>
            <a:off x="5076056" y="692696"/>
            <a:ext cx="3763144" cy="4107904"/>
          </a:xfrm>
        </p:spPr>
        <p:txBody>
          <a:bodyPr>
            <a:normAutofit fontScale="92500" lnSpcReduction="10000"/>
          </a:bodyPr>
          <a:lstStyle/>
          <a:p>
            <a:r>
              <a:rPr lang="ru-RU" b="1" dirty="0">
                <a:solidFill>
                  <a:schemeClr val="tx1">
                    <a:lumMod val="95000"/>
                  </a:schemeClr>
                </a:solidFill>
              </a:rPr>
              <a:t>Блокада Ленинграда</a:t>
            </a:r>
            <a:r>
              <a:rPr lang="ru-RU" dirty="0">
                <a:solidFill>
                  <a:schemeClr val="tx1">
                    <a:lumMod val="95000"/>
                  </a:schemeClr>
                </a:solidFill>
              </a:rPr>
              <a:t> — </a:t>
            </a:r>
            <a:r>
              <a:rPr lang="ru-RU" dirty="0">
                <a:hlinkClick r:id="rId3" tooltip="Военная блокада"/>
              </a:rPr>
              <a:t>военная блокада</a:t>
            </a:r>
            <a:r>
              <a:rPr lang="ru-RU" dirty="0"/>
              <a:t> </a:t>
            </a:r>
            <a:r>
              <a:rPr lang="ru-RU" dirty="0">
                <a:hlinkClick r:id="rId4" tooltip="Германия"/>
              </a:rPr>
              <a:t>немецкими</a:t>
            </a:r>
            <a:r>
              <a:rPr lang="ru-RU" dirty="0"/>
              <a:t>, </a:t>
            </a:r>
            <a:r>
              <a:rPr lang="ru-RU" dirty="0">
                <a:hlinkClick r:id="rId5" tooltip="Финляндия"/>
              </a:rPr>
              <a:t>финскими</a:t>
            </a:r>
            <a:r>
              <a:rPr lang="ru-RU" baseline="30000" dirty="0">
                <a:hlinkClick r:id="rId6"/>
              </a:rPr>
              <a:t>[2]</a:t>
            </a:r>
            <a:r>
              <a:rPr lang="ru-RU" dirty="0"/>
              <a:t> и </a:t>
            </a:r>
            <a:r>
              <a:rPr lang="ru-RU" dirty="0">
                <a:hlinkClick r:id="rId7" tooltip="Испания"/>
              </a:rPr>
              <a:t>испанскими</a:t>
            </a:r>
            <a:r>
              <a:rPr lang="ru-RU" dirty="0"/>
              <a:t> (</a:t>
            </a:r>
            <a:r>
              <a:rPr lang="ru-RU" dirty="0">
                <a:hlinkClick r:id="rId8" tooltip="Голубая дивизия"/>
              </a:rPr>
              <a:t>Голубая дивизия</a:t>
            </a:r>
            <a:r>
              <a:rPr lang="ru-RU" dirty="0">
                <a:solidFill>
                  <a:schemeClr val="tx1">
                    <a:lumMod val="95000"/>
                  </a:schemeClr>
                </a:solidFill>
              </a:rPr>
              <a:t>) войсками во время </a:t>
            </a:r>
            <a:r>
              <a:rPr lang="ru-RU" dirty="0">
                <a:solidFill>
                  <a:schemeClr val="tx1">
                    <a:lumMod val="95000"/>
                  </a:schemeClr>
                </a:solidFill>
                <a:hlinkClick r:id="rId9" tooltip="Великая Отечественная война"/>
              </a:rPr>
              <a:t>Великой Отечественной войны</a:t>
            </a:r>
            <a:r>
              <a:rPr lang="ru-RU" dirty="0">
                <a:solidFill>
                  <a:schemeClr val="tx1">
                    <a:lumMod val="95000"/>
                  </a:schemeClr>
                </a:solidFill>
              </a:rPr>
              <a:t> </a:t>
            </a:r>
            <a:r>
              <a:rPr lang="ru-RU" dirty="0">
                <a:solidFill>
                  <a:schemeClr val="tx1">
                    <a:lumMod val="95000"/>
                  </a:schemeClr>
                </a:solidFill>
                <a:hlinkClick r:id="rId10" tooltip="Ленинград"/>
              </a:rPr>
              <a:t>Ленинграда</a:t>
            </a:r>
            <a:r>
              <a:rPr lang="ru-RU" dirty="0">
                <a:solidFill>
                  <a:schemeClr val="tx1">
                    <a:lumMod val="95000"/>
                  </a:schemeClr>
                </a:solidFill>
              </a:rPr>
              <a:t> (ныне </a:t>
            </a:r>
            <a:r>
              <a:rPr lang="ru-RU" dirty="0">
                <a:solidFill>
                  <a:schemeClr val="tx1">
                    <a:lumMod val="95000"/>
                  </a:schemeClr>
                </a:solidFill>
                <a:hlinkClick r:id="rId11" tooltip="Санкт-Петербург"/>
              </a:rPr>
              <a:t>Санкт-Петербург</a:t>
            </a:r>
            <a:r>
              <a:rPr lang="ru-RU" dirty="0">
                <a:solidFill>
                  <a:schemeClr val="tx1">
                    <a:lumMod val="95000"/>
                  </a:schemeClr>
                </a:solidFill>
              </a:rPr>
              <a:t>). Длилась с </a:t>
            </a:r>
            <a:r>
              <a:rPr lang="ru-RU" dirty="0">
                <a:solidFill>
                  <a:schemeClr val="tx1">
                    <a:lumMod val="95000"/>
                  </a:schemeClr>
                </a:solidFill>
                <a:hlinkClick r:id="rId12" tooltip="8 сентября"/>
              </a:rPr>
              <a:t>8 сентября</a:t>
            </a:r>
            <a:r>
              <a:rPr lang="ru-RU" dirty="0">
                <a:solidFill>
                  <a:schemeClr val="tx1">
                    <a:lumMod val="95000"/>
                  </a:schemeClr>
                </a:solidFill>
              </a:rPr>
              <a:t> </a:t>
            </a:r>
            <a:r>
              <a:rPr lang="ru-RU" dirty="0">
                <a:solidFill>
                  <a:schemeClr val="tx1">
                    <a:lumMod val="95000"/>
                  </a:schemeClr>
                </a:solidFill>
                <a:hlinkClick r:id="rId13" tooltip="1941 год"/>
              </a:rPr>
              <a:t>1941 года</a:t>
            </a:r>
            <a:r>
              <a:rPr lang="ru-RU" dirty="0">
                <a:solidFill>
                  <a:schemeClr val="tx1">
                    <a:lumMod val="95000"/>
                  </a:schemeClr>
                </a:solidFill>
              </a:rPr>
              <a:t> по </a:t>
            </a:r>
            <a:r>
              <a:rPr lang="ru-RU" dirty="0">
                <a:solidFill>
                  <a:schemeClr val="tx1">
                    <a:lumMod val="95000"/>
                  </a:schemeClr>
                </a:solidFill>
                <a:hlinkClick r:id="rId14" tooltip="27 января"/>
              </a:rPr>
              <a:t>27 января</a:t>
            </a:r>
            <a:r>
              <a:rPr lang="ru-RU" dirty="0">
                <a:solidFill>
                  <a:schemeClr val="tx1">
                    <a:lumMod val="95000"/>
                  </a:schemeClr>
                </a:solidFill>
              </a:rPr>
              <a:t> </a:t>
            </a:r>
            <a:r>
              <a:rPr lang="ru-RU" dirty="0">
                <a:solidFill>
                  <a:schemeClr val="tx1">
                    <a:lumMod val="95000"/>
                  </a:schemeClr>
                </a:solidFill>
                <a:hlinkClick r:id="rId6" tooltip="1944 год"/>
              </a:rPr>
              <a:t>1944 года</a:t>
            </a:r>
            <a:r>
              <a:rPr lang="ru-RU" dirty="0">
                <a:solidFill>
                  <a:schemeClr val="tx1">
                    <a:lumMod val="95000"/>
                  </a:schemeClr>
                </a:solidFill>
              </a:rPr>
              <a:t> (блокадное кольцо было прорвано </a:t>
            </a:r>
            <a:r>
              <a:rPr lang="ru-RU" dirty="0">
                <a:solidFill>
                  <a:schemeClr val="tx1">
                    <a:lumMod val="95000"/>
                  </a:schemeClr>
                </a:solidFill>
                <a:hlinkClick r:id="rId15" tooltip="18 января"/>
              </a:rPr>
              <a:t>18 января</a:t>
            </a:r>
            <a:r>
              <a:rPr lang="ru-RU" dirty="0">
                <a:solidFill>
                  <a:schemeClr val="tx1">
                    <a:lumMod val="95000"/>
                  </a:schemeClr>
                </a:solidFill>
              </a:rPr>
              <a:t> </a:t>
            </a:r>
            <a:r>
              <a:rPr lang="ru-RU" dirty="0">
                <a:solidFill>
                  <a:schemeClr val="tx1">
                    <a:lumMod val="95000"/>
                  </a:schemeClr>
                </a:solidFill>
                <a:hlinkClick r:id="rId16" tooltip="1943 год"/>
              </a:rPr>
              <a:t>1943 года</a:t>
            </a:r>
            <a:r>
              <a:rPr lang="ru-RU" dirty="0">
                <a:solidFill>
                  <a:schemeClr val="tx1">
                    <a:lumMod val="95000"/>
                  </a:schemeClr>
                </a:solidFill>
              </a:rPr>
              <a:t>) — </a:t>
            </a:r>
            <a:r>
              <a:rPr lang="ru-RU" b="1" dirty="0">
                <a:solidFill>
                  <a:schemeClr val="tx1">
                    <a:lumMod val="95000"/>
                  </a:schemeClr>
                </a:solidFill>
              </a:rPr>
              <a:t>872 дня</a:t>
            </a:r>
            <a:r>
              <a:rPr lang="ru-RU" dirty="0">
                <a:solidFill>
                  <a:schemeClr val="tx1">
                    <a:lumMod val="95000"/>
                  </a:schemeClr>
                </a:solidFill>
              </a:rPr>
              <a:t>.</a:t>
            </a:r>
          </a:p>
        </p:txBody>
      </p:sp>
      <p:pic>
        <p:nvPicPr>
          <p:cNvPr id="1028" name="Picture 4"/>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9511" y="692696"/>
            <a:ext cx="4713287" cy="371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8691054"/>
      </p:ext>
    </p:extLst>
  </p:cSld>
  <p:clrMapOvr>
    <a:masterClrMapping/>
  </p:clrMapOvr>
  <mc:AlternateContent xmlns:mc="http://schemas.openxmlformats.org/markup-compatibility/2006" xmlns:p14="http://schemas.microsoft.com/office/powerpoint/2010/main">
    <mc:Choice Requires="p14">
      <p:transition spd="slow" p14:dur="2500" advClick="0" advTm="10000">
        <p:split orient="vert"/>
      </p:transition>
    </mc:Choice>
    <mc:Fallback xmlns="">
      <p:transition spd="slow" advClick="0" advTm="10000">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232" y="194052"/>
            <a:ext cx="8686800" cy="838200"/>
          </a:xfrm>
        </p:spPr>
        <p:txBody>
          <a:bodyPr/>
          <a:lstStyle/>
          <a:p>
            <a:endParaRPr lang="ru-RU"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15900"/>
            <a:ext cx="6072187" cy="321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одзаголовок 2"/>
          <p:cNvSpPr txBox="1">
            <a:spLocks/>
          </p:cNvSpPr>
          <p:nvPr/>
        </p:nvSpPr>
        <p:spPr>
          <a:xfrm>
            <a:off x="179512" y="3573016"/>
            <a:ext cx="8712968" cy="1728192"/>
          </a:xfrm>
          <a:prstGeom prst="rect">
            <a:avLst/>
          </a:prstGeom>
        </p:spPr>
        <p:txBody>
          <a:bodyPr vert="horz">
            <a:noAutofit/>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r>
              <a:rPr lang="ru-RU" sz="1400" b="1" dirty="0">
                <a:solidFill>
                  <a:srgbClr val="002060"/>
                </a:solidFill>
                <a:latin typeface="Arial" pitchFamily="34" charset="0"/>
                <a:cs typeface="Arial" pitchFamily="34" charset="0"/>
              </a:rPr>
              <a:t>К началу блокады в городе имелись лишь недостаточные по объёму запасы продовольствия и топлива. Единственным путём сообщения с блокадным Ленинградом оставалось Ладожское озеро, находящееся в пределах досягаемости артиллерии осаждающих. </a:t>
            </a:r>
            <a:br>
              <a:rPr lang="ru-RU" sz="1400" b="1" dirty="0">
                <a:solidFill>
                  <a:srgbClr val="002060"/>
                </a:solidFill>
                <a:latin typeface="Arial" pitchFamily="34" charset="0"/>
                <a:cs typeface="Arial" pitchFamily="34" charset="0"/>
              </a:rPr>
            </a:br>
            <a:r>
              <a:rPr lang="ru-RU" sz="1400" b="1" dirty="0">
                <a:solidFill>
                  <a:srgbClr val="002060"/>
                </a:solidFill>
                <a:latin typeface="Arial" pitchFamily="34" charset="0"/>
                <a:cs typeface="Arial" pitchFamily="34" charset="0"/>
              </a:rPr>
              <a:t>Пропускная способность этой транспортной артерии была несоответствующей потребностям города. Начавшийся в городе </a:t>
            </a:r>
            <a:r>
              <a:rPr lang="ru-RU" sz="1400" b="1" dirty="0">
                <a:solidFill>
                  <a:srgbClr val="002060"/>
                </a:solidFill>
                <a:latin typeface="Arial" pitchFamily="34" charset="0"/>
                <a:cs typeface="Arial" pitchFamily="34" charset="0"/>
                <a:hlinkClick r:id="rId4" action="ppaction://hlinkfile" tooltip="Голод"/>
              </a:rPr>
              <a:t>голод</a:t>
            </a:r>
            <a:r>
              <a:rPr lang="ru-RU" sz="1400" b="1" dirty="0">
                <a:solidFill>
                  <a:srgbClr val="002060"/>
                </a:solidFill>
                <a:latin typeface="Arial" pitchFamily="34" charset="0"/>
                <a:cs typeface="Arial" pitchFamily="34" charset="0"/>
              </a:rPr>
              <a:t>, усугублённый проблемами с отоплением и транспортом, привёл к сотням тысяч смертей среди жителей</a:t>
            </a:r>
            <a:endParaRPr lang="ru-RU" sz="1400" dirty="0">
              <a:solidFill>
                <a:srgbClr val="002060"/>
              </a:solidFill>
            </a:endParaRPr>
          </a:p>
        </p:txBody>
      </p:sp>
    </p:spTree>
    <p:extLst>
      <p:ext uri="{BB962C8B-B14F-4D97-AF65-F5344CB8AC3E}">
        <p14:creationId xmlns:p14="http://schemas.microsoft.com/office/powerpoint/2010/main" val="170305739"/>
      </p:ext>
    </p:extLst>
  </p:cSld>
  <p:clrMapOvr>
    <a:masterClrMapping/>
  </p:clrMapOvr>
  <mc:AlternateContent xmlns:mc="http://schemas.openxmlformats.org/markup-compatibility/2006" xmlns:p14="http://schemas.microsoft.com/office/powerpoint/2010/main">
    <mc:Choice Requires="p14">
      <p:transition spd="slow" p14:dur="2000" advClick="0" advTm="10000">
        <p:wipe/>
      </p:transition>
    </mc:Choice>
    <mc:Fallback xmlns="">
      <p:transition spd="slow" advClick="0" advTm="10000">
        <p:wip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4139952" y="457200"/>
            <a:ext cx="4851648" cy="838200"/>
          </a:xfrm>
        </p:spPr>
        <p:txBody>
          <a:bodyPr/>
          <a:lstStyle/>
          <a:p>
            <a:endParaRPr lang="ru-RU" dirty="0"/>
          </a:p>
        </p:txBody>
      </p:sp>
      <p:sp>
        <p:nvSpPr>
          <p:cNvPr id="5" name="Подзаголовок 2"/>
          <p:cNvSpPr txBox="1">
            <a:spLocks/>
          </p:cNvSpPr>
          <p:nvPr/>
        </p:nvSpPr>
        <p:spPr>
          <a:xfrm>
            <a:off x="107504" y="116632"/>
            <a:ext cx="3691136" cy="4176464"/>
          </a:xfrm>
          <a:prstGeom prst="rect">
            <a:avLst/>
          </a:prstGeom>
        </p:spPr>
        <p:txBody>
          <a:bodyPr vert="horz">
            <a:normAutofit fontScale="40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r">
              <a:buNone/>
            </a:pPr>
            <a:r>
              <a:rPr lang="ru-RU" sz="3500" b="1" dirty="0">
                <a:latin typeface="Arial" pitchFamily="34" charset="0"/>
                <a:cs typeface="Arial" pitchFamily="34" charset="0"/>
                <a:hlinkClick r:id="rId3" action="ppaction://hlinkfile" tooltip="Эвакуация"/>
              </a:rPr>
              <a:t>Эвакуации</a:t>
            </a:r>
            <a:r>
              <a:rPr lang="ru-RU" sz="3500" b="1" dirty="0">
                <a:latin typeface="Arial" pitchFamily="34" charset="0"/>
                <a:cs typeface="Arial" pitchFamily="34" charset="0"/>
              </a:rPr>
              <a:t> жителей города на протяжении всей блокады придавалось огромное значение, хотя она была плохо организована и носила хаотический характер. До </a:t>
            </a:r>
            <a:r>
              <a:rPr lang="ru-RU" sz="3500" b="1" dirty="0">
                <a:latin typeface="Arial" pitchFamily="34" charset="0"/>
                <a:cs typeface="Arial" pitchFamily="34" charset="0"/>
                <a:hlinkClick r:id="rId4" action="ppaction://hlinkfile" tooltip="Вторжение в СССР"/>
              </a:rPr>
              <a:t>германского нападения на СССР</a:t>
            </a:r>
            <a:r>
              <a:rPr lang="ru-RU" sz="3500" b="1" dirty="0">
                <a:latin typeface="Arial" pitchFamily="34" charset="0"/>
                <a:cs typeface="Arial" pitchFamily="34" charset="0"/>
              </a:rPr>
              <a:t> никаких заранее разработанных планов эвакуации населения Ленинграда не существовало. Возможность достижения немцами города считалась минимальной, соседняя же Финляндия не рассматривалась как серьёзный противник, способный самостоятельно взять город. Тем не менее, первые </a:t>
            </a:r>
            <a:r>
              <a:rPr lang="ru-RU" sz="3500" b="1" dirty="0">
                <a:latin typeface="Arial" pitchFamily="34" charset="0"/>
                <a:cs typeface="Arial" pitchFamily="34" charset="0"/>
                <a:hlinkClick r:id="rId5" action="ppaction://hlinkfile" tooltip="Поезд"/>
              </a:rPr>
              <a:t>поезда</a:t>
            </a:r>
            <a:r>
              <a:rPr lang="ru-RU" sz="3500" b="1" dirty="0">
                <a:latin typeface="Arial" pitchFamily="34" charset="0"/>
                <a:cs typeface="Arial" pitchFamily="34" charset="0"/>
              </a:rPr>
              <a:t> с эвакуированными людьми покинули Ленинград уже </a:t>
            </a:r>
            <a:r>
              <a:rPr lang="ru-RU" sz="3500" b="1" dirty="0">
                <a:latin typeface="Arial" pitchFamily="34" charset="0"/>
                <a:cs typeface="Arial" pitchFamily="34" charset="0"/>
                <a:hlinkClick r:id="rId6" action="ppaction://hlinkfile" tooltip="29 июня"/>
              </a:rPr>
              <a:t>29 июня</a:t>
            </a:r>
            <a:r>
              <a:rPr lang="ru-RU" sz="3500" b="1" dirty="0">
                <a:latin typeface="Arial" pitchFamily="34" charset="0"/>
                <a:cs typeface="Arial" pitchFamily="34" charset="0"/>
              </a:rPr>
              <a:t>, через неделю после начала войны</a:t>
            </a:r>
            <a:r>
              <a:rPr lang="ru-RU" dirty="0"/>
              <a:t>.</a:t>
            </a:r>
            <a:endParaRPr lang="ru-RU" dirty="0">
              <a:solidFill>
                <a:schemeClr val="tx1">
                  <a:lumMod val="95000"/>
                </a:schemeClr>
              </a:solidFill>
            </a:endParaRPr>
          </a:p>
        </p:txBody>
      </p:sp>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52" y="1340768"/>
            <a:ext cx="4824536"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241182"/>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a:xfrm>
            <a:off x="179512" y="188640"/>
            <a:ext cx="4851648" cy="838200"/>
          </a:xfrm>
        </p:spPr>
        <p:txBody>
          <a:bodyPr/>
          <a:lstStyle/>
          <a:p>
            <a:endParaRPr lang="ru-RU" dirty="0"/>
          </a:p>
        </p:txBody>
      </p:sp>
      <p:sp>
        <p:nvSpPr>
          <p:cNvPr id="5" name="Подзаголовок 2"/>
          <p:cNvSpPr txBox="1">
            <a:spLocks/>
          </p:cNvSpPr>
          <p:nvPr/>
        </p:nvSpPr>
        <p:spPr>
          <a:xfrm>
            <a:off x="4571206" y="332656"/>
            <a:ext cx="4443978" cy="3292475"/>
          </a:xfrm>
          <a:prstGeom prst="rect">
            <a:avLst/>
          </a:prstGeom>
        </p:spPr>
        <p:txBody>
          <a:bodyPr vert="horz">
            <a:normAutofit fontScale="475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r">
              <a:buNone/>
            </a:pPr>
            <a:r>
              <a:rPr lang="ru-RU" sz="5100" b="1" i="1" dirty="0">
                <a:solidFill>
                  <a:srgbClr val="FF0000"/>
                </a:solidFill>
                <a:latin typeface="Arial" pitchFamily="34" charset="0"/>
                <a:cs typeface="Arial" pitchFamily="34" charset="0"/>
              </a:rPr>
              <a:t>Первая волна эвакуации</a:t>
            </a:r>
            <a:br>
              <a:rPr lang="ru-RU" sz="3600" b="1" dirty="0">
                <a:latin typeface="Arial" pitchFamily="34" charset="0"/>
                <a:cs typeface="Arial" pitchFamily="34" charset="0"/>
              </a:rPr>
            </a:br>
            <a:r>
              <a:rPr lang="ru-RU" sz="3600" b="1" dirty="0">
                <a:latin typeface="Arial" pitchFamily="34" charset="0"/>
                <a:cs typeface="Arial" pitchFamily="34" charset="0"/>
              </a:rPr>
              <a:t>                                                                                Самый первый этап эвакуации                                                                             продолжался с 29 июня по 27 августа, когда части вермахта захватили </a:t>
            </a:r>
            <a:r>
              <a:rPr lang="ru-RU" sz="3600" b="1" dirty="0">
                <a:latin typeface="Arial" pitchFamily="34" charset="0"/>
                <a:cs typeface="Arial" pitchFamily="34" charset="0"/>
                <a:hlinkClick r:id="rId3" action="ppaction://hlinkfile" tooltip="Железная дорога"/>
              </a:rPr>
              <a:t>железную дорогу</a:t>
            </a:r>
            <a:r>
              <a:rPr lang="ru-RU" sz="3600" b="1" dirty="0">
                <a:latin typeface="Arial" pitchFamily="34" charset="0"/>
                <a:cs typeface="Arial" pitchFamily="34" charset="0"/>
              </a:rPr>
              <a:t>, связывающую </a:t>
            </a:r>
            <a:r>
              <a:rPr lang="ru-RU" sz="3600" b="1" dirty="0">
                <a:latin typeface="Arial" pitchFamily="34" charset="0"/>
                <a:cs typeface="Arial" pitchFamily="34" charset="0"/>
                <a:hlinkClick r:id="rId4" action="ppaction://hlinkfile" tooltip="Ленинград"/>
              </a:rPr>
              <a:t>Ленинград</a:t>
            </a:r>
            <a:r>
              <a:rPr lang="ru-RU" sz="3600" b="1" dirty="0">
                <a:latin typeface="Arial" pitchFamily="34" charset="0"/>
                <a:cs typeface="Arial" pitchFamily="34" charset="0"/>
              </a:rPr>
              <a:t> с лежащими к востоку от него областями. Этот период характеризовался двумя особенностями:</a:t>
            </a:r>
            <a:br>
              <a:rPr lang="ru-RU" sz="3600" b="1" dirty="0">
                <a:latin typeface="Arial" pitchFamily="34" charset="0"/>
                <a:cs typeface="Arial" pitchFamily="34" charset="0"/>
              </a:rPr>
            </a:br>
            <a:r>
              <a:rPr lang="ru-RU" sz="3600" b="1" dirty="0">
                <a:latin typeface="Arial" pitchFamily="34" charset="0"/>
                <a:cs typeface="Arial" pitchFamily="34" charset="0"/>
              </a:rPr>
              <a:t>Нежеланием жителей уезжать из города; </a:t>
            </a:r>
            <a:br>
              <a:rPr lang="ru-RU" sz="3600" b="1" dirty="0">
                <a:latin typeface="Arial" pitchFamily="34" charset="0"/>
                <a:cs typeface="Arial" pitchFamily="34" charset="0"/>
              </a:rPr>
            </a:br>
            <a:r>
              <a:rPr lang="ru-RU" sz="3600" b="1" dirty="0">
                <a:latin typeface="Arial" pitchFamily="34" charset="0"/>
                <a:cs typeface="Arial" pitchFamily="34" charset="0"/>
              </a:rPr>
              <a:t>Много детей из Ленинграда было эвакуировано в районы Ленинградской области.</a:t>
            </a:r>
            <a:endParaRPr lang="ru-RU" dirty="0">
              <a:solidFill>
                <a:schemeClr val="tx1">
                  <a:lumMod val="95000"/>
                </a:schemeClr>
              </a:solidFill>
            </a:endParaRPr>
          </a:p>
        </p:txBody>
      </p:sp>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193" y="332656"/>
            <a:ext cx="4164013" cy="329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Подзаголовок 2"/>
          <p:cNvSpPr txBox="1">
            <a:spLocks/>
          </p:cNvSpPr>
          <p:nvPr/>
        </p:nvSpPr>
        <p:spPr>
          <a:xfrm>
            <a:off x="374937" y="3625131"/>
            <a:ext cx="8711178" cy="1784280"/>
          </a:xfrm>
          <a:prstGeom prst="rect">
            <a:avLst/>
          </a:prstGeom>
        </p:spPr>
        <p:txBody>
          <a:bodyPr vert="horz">
            <a:normAutofit fontScale="25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ru-RU" sz="9600" b="1" i="1" dirty="0">
                <a:solidFill>
                  <a:srgbClr val="FF0000"/>
                </a:solidFill>
                <a:latin typeface="Arial" pitchFamily="34" charset="0"/>
                <a:cs typeface="Arial" pitchFamily="34" charset="0"/>
              </a:rPr>
              <a:t>Вторая волна эвакуации:  </a:t>
            </a:r>
            <a:r>
              <a:rPr lang="ru-RU" sz="5400" b="1" dirty="0">
                <a:latin typeface="Arial" pitchFamily="34" charset="0"/>
                <a:cs typeface="Arial" pitchFamily="34" charset="0"/>
              </a:rPr>
              <a:t>эвакуация через Ладожское озеро водным транспортом до Новой Ладоги, а затем до ст. Волхов автотранспортом; </a:t>
            </a:r>
            <a:br>
              <a:rPr lang="ru-RU" sz="5400" b="1" dirty="0">
                <a:latin typeface="Arial" pitchFamily="34" charset="0"/>
                <a:cs typeface="Arial" pitchFamily="34" charset="0"/>
              </a:rPr>
            </a:br>
            <a:r>
              <a:rPr lang="ru-RU" sz="5400" b="1" dirty="0">
                <a:latin typeface="Arial" pitchFamily="34" charset="0"/>
                <a:cs typeface="Arial" pitchFamily="34" charset="0"/>
              </a:rPr>
              <a:t>эвакуация авиацией; эвакуация по ледовой дороге через Ладожское озеро. </a:t>
            </a:r>
            <a:br>
              <a:rPr lang="ru-RU" sz="5400" b="1" dirty="0">
                <a:latin typeface="Arial" pitchFamily="34" charset="0"/>
                <a:cs typeface="Arial" pitchFamily="34" charset="0"/>
              </a:rPr>
            </a:br>
            <a:r>
              <a:rPr lang="ru-RU" sz="5400" b="1" dirty="0">
                <a:latin typeface="Arial" pitchFamily="34" charset="0"/>
                <a:cs typeface="Arial" pitchFamily="34" charset="0"/>
              </a:rPr>
              <a:t>За этот период водным транспортом было вывезено 33479 чел (из них 14854 чел — не ленинградского населения), авиацией — 35114 (из них 16956 не ленинградского населения), походным порядком через Ладожское озеро и неорганизованным автотранспортом с конца декабря 1941 и до 22.1.1942 — 36118 чел (население не из Ленинграда), с 22.1.1942 по 15.4.1942 по </a:t>
            </a:r>
            <a:r>
              <a:rPr lang="ru-RU" sz="5400" b="1" dirty="0">
                <a:latin typeface="Arial" pitchFamily="34" charset="0"/>
                <a:cs typeface="Arial" pitchFamily="34" charset="0"/>
                <a:hlinkClick r:id="rId6" action="ppaction://hlinkfile" tooltip="Дорога жизни"/>
              </a:rPr>
              <a:t>«Дороге жизни»</a:t>
            </a:r>
            <a:r>
              <a:rPr lang="ru-RU" sz="5400" b="1" dirty="0">
                <a:latin typeface="Arial" pitchFamily="34" charset="0"/>
                <a:cs typeface="Arial" pitchFamily="34" charset="0"/>
              </a:rPr>
              <a:t> — 554186 человек.</a:t>
            </a:r>
            <a:endParaRPr lang="ru-RU" dirty="0">
              <a:solidFill>
                <a:schemeClr val="tx1">
                  <a:lumMod val="95000"/>
                </a:schemeClr>
              </a:solidFill>
            </a:endParaRPr>
          </a:p>
        </p:txBody>
      </p:sp>
    </p:spTree>
    <p:extLst>
      <p:ext uri="{BB962C8B-B14F-4D97-AF65-F5344CB8AC3E}">
        <p14:creationId xmlns:p14="http://schemas.microsoft.com/office/powerpoint/2010/main" val="3803037648"/>
      </p:ext>
    </p:extLst>
  </p:cSld>
  <p:clrMapOvr>
    <a:masterClrMapping/>
  </p:clrMapOvr>
  <mc:AlternateContent xmlns:mc="http://schemas.openxmlformats.org/markup-compatibility/2006" xmlns:p14="http://schemas.microsoft.com/office/powerpoint/2010/main">
    <mc:Choice Requires="p14">
      <p:transition spd="slow" p14:dur="2000" advClick="0" advTm="15000">
        <p:diamond/>
      </p:transition>
    </mc:Choice>
    <mc:Fallback xmlns="">
      <p:transition spd="slow" advClick="0" advTm="15000">
        <p:diamond/>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5" name="Подзаголовок 2"/>
          <p:cNvSpPr txBox="1">
            <a:spLocks noGrp="1"/>
          </p:cNvSpPr>
          <p:nvPr>
            <p:ph idx="1"/>
          </p:nvPr>
        </p:nvSpPr>
        <p:spPr>
          <a:xfrm>
            <a:off x="228600" y="3789040"/>
            <a:ext cx="8686800" cy="1931045"/>
          </a:xfrm>
          <a:prstGeom prst="rect">
            <a:avLst/>
          </a:prstGeom>
        </p:spPr>
        <p:txBody>
          <a:bodyPr vert="horz">
            <a:normAutofit fontScale="40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ru-RU" sz="9600" b="1" i="1" dirty="0">
                <a:solidFill>
                  <a:srgbClr val="FF0000"/>
                </a:solidFill>
                <a:latin typeface="Arial" pitchFamily="34" charset="0"/>
                <a:cs typeface="Arial" pitchFamily="34" charset="0"/>
              </a:rPr>
              <a:t>Третья волна эвакуации:</a:t>
            </a:r>
            <a:br>
              <a:rPr lang="ru-RU" sz="5400" b="1" dirty="0">
                <a:latin typeface="Arial" pitchFamily="34" charset="0"/>
                <a:cs typeface="Arial" pitchFamily="34" charset="0"/>
              </a:rPr>
            </a:br>
            <a:r>
              <a:rPr lang="ru-RU" sz="5400" b="1" dirty="0">
                <a:latin typeface="Arial" pitchFamily="34" charset="0"/>
                <a:cs typeface="Arial" pitchFamily="34" charset="0"/>
              </a:rPr>
              <a:t>С мая по октябрь </a:t>
            </a:r>
            <a:r>
              <a:rPr lang="ru-RU" sz="5400" b="1" dirty="0">
                <a:latin typeface="Arial" pitchFamily="34" charset="0"/>
                <a:cs typeface="Arial" pitchFamily="34" charset="0"/>
                <a:hlinkClick r:id="rId3" action="ppaction://hlinkfile" tooltip="1942"/>
              </a:rPr>
              <a:t>1942</a:t>
            </a:r>
            <a:r>
              <a:rPr lang="ru-RU" sz="5400" b="1" dirty="0">
                <a:latin typeface="Arial" pitchFamily="34" charset="0"/>
                <a:cs typeface="Arial" pitchFamily="34" charset="0"/>
              </a:rPr>
              <a:t> г. вывезли 403 тысячи человек. Всего же за период блокады из города были эвакуированы 1,3 млн человек. К октябрю </a:t>
            </a:r>
            <a:r>
              <a:rPr lang="ru-RU" sz="5400" b="1" dirty="0">
                <a:latin typeface="Arial" pitchFamily="34" charset="0"/>
                <a:cs typeface="Arial" pitchFamily="34" charset="0"/>
                <a:hlinkClick r:id="rId3" action="ppaction://hlinkfile" tooltip="1942"/>
              </a:rPr>
              <a:t>1942</a:t>
            </a:r>
            <a:r>
              <a:rPr lang="ru-RU" sz="5400" b="1" dirty="0">
                <a:latin typeface="Arial" pitchFamily="34" charset="0"/>
                <a:cs typeface="Arial" pitchFamily="34" charset="0"/>
              </a:rPr>
              <a:t> г. эвакуация всех людей, которых власти считали нужным вывезти, была завершена</a:t>
            </a:r>
            <a:br>
              <a:rPr lang="ru-RU" sz="5400" b="1" dirty="0">
                <a:latin typeface="Arial" pitchFamily="34" charset="0"/>
                <a:cs typeface="Arial" pitchFamily="34" charset="0"/>
              </a:rPr>
            </a:br>
            <a:endParaRPr lang="ru-RU" dirty="0">
              <a:solidFill>
                <a:schemeClr val="tx1">
                  <a:lumMod val="95000"/>
                </a:schemeClr>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332656"/>
            <a:ext cx="7645400" cy="328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7755556"/>
      </p:ext>
    </p:extLst>
  </p:cSld>
  <p:clrMapOvr>
    <a:masterClrMapping/>
  </p:clrMapOvr>
  <mc:AlternateContent xmlns:mc="http://schemas.openxmlformats.org/markup-compatibility/2006" xmlns:p14="http://schemas.microsoft.com/office/powerpoint/2010/main">
    <mc:Choice Requires="p14">
      <p:transition spd="slow" p14:dur="2000" advClick="0" advTm="10000">
        <p:split/>
      </p:transition>
    </mc:Choice>
    <mc:Fallback xmlns="">
      <p:transition spd="slow" advClick="0" advTm="10000">
        <p:spli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5" name="Подзаголовок 2"/>
          <p:cNvSpPr txBox="1">
            <a:spLocks noGrp="1"/>
          </p:cNvSpPr>
          <p:nvPr>
            <p:ph idx="1"/>
          </p:nvPr>
        </p:nvSpPr>
        <p:spPr>
          <a:xfrm>
            <a:off x="4788024" y="332656"/>
            <a:ext cx="4203576" cy="5040561"/>
          </a:xfrm>
          <a:prstGeom prst="rect">
            <a:avLst/>
          </a:prstGeom>
        </p:spPr>
        <p:txBody>
          <a:bodyPr vert="horz">
            <a:normAutofit fontScale="625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ru-RU" b="1" dirty="0">
                <a:latin typeface="Arial" pitchFamily="34" charset="0"/>
                <a:cs typeface="Arial" pitchFamily="34" charset="0"/>
              </a:rPr>
              <a:t>Система оповещения жителей. Метроном</a:t>
            </a:r>
            <a:br>
              <a:rPr lang="ru-RU" b="1" dirty="0">
                <a:latin typeface="Arial" pitchFamily="34" charset="0"/>
                <a:cs typeface="Arial" pitchFamily="34" charset="0"/>
              </a:rPr>
            </a:br>
            <a:r>
              <a:rPr lang="ru-RU" b="1" dirty="0">
                <a:latin typeface="Arial" pitchFamily="34" charset="0"/>
                <a:cs typeface="Arial" pitchFamily="34" charset="0"/>
              </a:rPr>
              <a:t>Ещё в первые месяцы блокады на улицах Ленинграда было установлено 1500 </a:t>
            </a:r>
            <a:r>
              <a:rPr lang="ru-RU" b="1" dirty="0">
                <a:latin typeface="Arial" pitchFamily="34" charset="0"/>
                <a:cs typeface="Arial" pitchFamily="34" charset="0"/>
                <a:hlinkClick r:id="rId3" action="ppaction://hlinkfile" tooltip="Громкоговоритель"/>
              </a:rPr>
              <a:t>громкоговорителей</a:t>
            </a:r>
            <a:r>
              <a:rPr lang="ru-RU" b="1" dirty="0">
                <a:latin typeface="Arial" pitchFamily="34" charset="0"/>
                <a:cs typeface="Arial" pitchFamily="34" charset="0"/>
              </a:rPr>
              <a:t>. Радиосеть несла информацию для населения о налетах и воздушной тревоге. Знаменитый </a:t>
            </a:r>
            <a:r>
              <a:rPr lang="ru-RU" b="1" dirty="0">
                <a:latin typeface="Arial" pitchFamily="34" charset="0"/>
                <a:cs typeface="Arial" pitchFamily="34" charset="0"/>
                <a:hlinkClick r:id="rId4" action="ppaction://hlinkfile" tooltip="Метроном"/>
              </a:rPr>
              <a:t>метроном</a:t>
            </a:r>
            <a:r>
              <a:rPr lang="ru-RU" b="1" dirty="0">
                <a:latin typeface="Arial" pitchFamily="34" charset="0"/>
                <a:cs typeface="Arial" pitchFamily="34" charset="0"/>
              </a:rPr>
              <a:t>, вошедший в историю блокады Ленинграда как культурный памятник сопротивления населения, транслировался во время налетов именно через эту сеть. Быстрый ритм означал воздушную тревогу, медленный ритм — отбой</a:t>
            </a:r>
            <a:endParaRPr lang="ru-RU" dirty="0">
              <a:solidFill>
                <a:schemeClr val="tx1">
                  <a:lumMod val="95000"/>
                </a:schemeClr>
              </a:solidFill>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520" y="332656"/>
            <a:ext cx="4432300"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4648707"/>
      </p:ext>
    </p:extLst>
  </p:cSld>
  <p:clrMapOvr>
    <a:masterClrMapping/>
  </p:clrMapOvr>
  <mc:AlternateContent xmlns:mc="http://schemas.openxmlformats.org/markup-compatibility/2006" xmlns:p14="http://schemas.microsoft.com/office/powerpoint/2010/main">
    <mc:Choice Requires="p14">
      <p:transition spd="slow" p14:dur="2500" advClick="0" advTm="10000">
        <p:strips dir="ru"/>
      </p:transition>
    </mc:Choice>
    <mc:Fallback xmlns="">
      <p:transition spd="slow" advClick="0" advTm="10000">
        <p:strips dir="ru"/>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Заголовок 1"/>
          <p:cNvSpPr>
            <a:spLocks noGrp="1"/>
          </p:cNvSpPr>
          <p:nvPr>
            <p:ph type="title"/>
          </p:nvPr>
        </p:nvSpPr>
        <p:spPr/>
        <p:txBody>
          <a:bodyPr/>
          <a:lstStyle/>
          <a:p>
            <a:endParaRPr lang="ru-RU"/>
          </a:p>
        </p:txBody>
      </p:sp>
      <p:sp>
        <p:nvSpPr>
          <p:cNvPr id="5" name="Подзаголовок 2"/>
          <p:cNvSpPr txBox="1">
            <a:spLocks noGrp="1"/>
          </p:cNvSpPr>
          <p:nvPr>
            <p:ph idx="1"/>
          </p:nvPr>
        </p:nvSpPr>
        <p:spPr>
          <a:xfrm>
            <a:off x="107504" y="3717033"/>
            <a:ext cx="8884096" cy="1872207"/>
          </a:xfrm>
          <a:prstGeom prst="rect">
            <a:avLst/>
          </a:prstGeom>
        </p:spPr>
        <p:txBody>
          <a:bodyPr vert="horz">
            <a:normAutofit fontScale="475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buNone/>
            </a:pPr>
            <a:r>
              <a:rPr lang="ru-RU" b="1" dirty="0">
                <a:solidFill>
                  <a:schemeClr val="tx1">
                    <a:lumMod val="95000"/>
                  </a:schemeClr>
                </a:solidFill>
              </a:rPr>
              <a:t>Нормы отпуска товаров по продовольственным карточкам, введённым в городе ещё в июле, ввиду блокады города снижались, и оказались минимальны с </a:t>
            </a:r>
            <a:r>
              <a:rPr lang="ru-RU" b="1" dirty="0">
                <a:solidFill>
                  <a:schemeClr val="tx1">
                    <a:lumMod val="95000"/>
                  </a:schemeClr>
                </a:solidFill>
                <a:hlinkClick r:id="rId3" action="ppaction://hlinkfile" tooltip="20 ноября"/>
              </a:rPr>
              <a:t>20 ноября</a:t>
            </a:r>
            <a:r>
              <a:rPr lang="ru-RU" b="1" dirty="0">
                <a:solidFill>
                  <a:schemeClr val="tx1">
                    <a:lumMod val="95000"/>
                  </a:schemeClr>
                </a:solidFill>
              </a:rPr>
              <a:t> по 25 декабря 1941 года . Размер продовольственного пайка составлял:</a:t>
            </a:r>
            <a:br>
              <a:rPr lang="ru-RU" b="1" dirty="0">
                <a:solidFill>
                  <a:schemeClr val="tx1">
                    <a:lumMod val="95000"/>
                  </a:schemeClr>
                </a:solidFill>
              </a:rPr>
            </a:br>
            <a:r>
              <a:rPr lang="ru-RU" b="1" dirty="0">
                <a:solidFill>
                  <a:schemeClr val="tx1">
                    <a:lumMod val="95000"/>
                  </a:schemeClr>
                </a:solidFill>
              </a:rPr>
              <a:t>Рабочим — 250 грамм хлеба в сутки </a:t>
            </a:r>
            <a:br>
              <a:rPr lang="ru-RU" b="1" dirty="0">
                <a:solidFill>
                  <a:schemeClr val="tx1">
                    <a:lumMod val="95000"/>
                  </a:schemeClr>
                </a:solidFill>
              </a:rPr>
            </a:br>
            <a:r>
              <a:rPr lang="ru-RU" b="1" dirty="0">
                <a:solidFill>
                  <a:schemeClr val="tx1">
                    <a:lumMod val="95000"/>
                  </a:schemeClr>
                </a:solidFill>
              </a:rPr>
              <a:t>Служащим, иждивенцам и детям до 12 лет — по 125 грамм </a:t>
            </a:r>
            <a:br>
              <a:rPr lang="ru-RU" b="1" dirty="0">
                <a:solidFill>
                  <a:schemeClr val="tx1">
                    <a:lumMod val="95000"/>
                  </a:schemeClr>
                </a:solidFill>
              </a:rPr>
            </a:br>
            <a:r>
              <a:rPr lang="ru-RU" b="1" dirty="0">
                <a:solidFill>
                  <a:schemeClr val="tx1">
                    <a:lumMod val="95000"/>
                  </a:schemeClr>
                </a:solidFill>
              </a:rPr>
              <a:t>Личному составу военизированной охраны, пожарных команд, истребительных отрядов, ремесленных училищ и школ ФЗО, находившемуся на котловом довольствии — 300 грамм </a:t>
            </a:r>
            <a:br>
              <a:rPr lang="ru-RU" b="1" dirty="0">
                <a:solidFill>
                  <a:schemeClr val="tx1">
                    <a:lumMod val="95000"/>
                  </a:schemeClr>
                </a:solidFill>
              </a:rPr>
            </a:br>
            <a:r>
              <a:rPr lang="ru-RU" b="1" dirty="0">
                <a:solidFill>
                  <a:schemeClr val="tx1">
                    <a:lumMod val="95000"/>
                  </a:schemeClr>
                </a:solidFill>
              </a:rPr>
              <a:t>Войскам первой линии — 500 грамм</a:t>
            </a:r>
            <a:br>
              <a:rPr lang="ru-RU" dirty="0"/>
            </a:br>
            <a:endParaRPr lang="ru-RU" dirty="0">
              <a:solidFill>
                <a:schemeClr val="tx1">
                  <a:lumMod val="95000"/>
                </a:schemeClr>
              </a:solidFill>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6256" y="0"/>
            <a:ext cx="331236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3643281"/>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1820</TotalTime>
  <Words>889</Words>
  <Application>Microsoft Office PowerPoint</Application>
  <PresentationFormat>Экран (4:3)</PresentationFormat>
  <Paragraphs>15</Paragraphs>
  <Slides>16</Slides>
  <Notes>0</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16</vt:i4>
      </vt:variant>
    </vt:vector>
  </HeadingPairs>
  <TitlesOfParts>
    <vt:vector size="22" baseType="lpstr">
      <vt:lpstr>Arial</vt:lpstr>
      <vt:lpstr>Calibri</vt:lpstr>
      <vt:lpstr>Franklin Gothic Book</vt:lpstr>
      <vt:lpstr>Franklin Gothic Medium</vt:lpstr>
      <vt:lpstr>Wingdings 2</vt:lpstr>
      <vt:lpstr>Трек</vt:lpstr>
      <vt:lpstr>«Город герой- Ленинград» (Ко дню снятия блокады Ленинграда)                  Гривенская сельская библиотека 2022 год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Из дневника Тани савичевой</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Славься, Россия!</dc:title>
  <dc:creator>Tanyha</dc:creator>
  <cp:lastModifiedBy>Библиотека</cp:lastModifiedBy>
  <cp:revision>206</cp:revision>
  <dcterms:created xsi:type="dcterms:W3CDTF">2012-04-03T19:36:26Z</dcterms:created>
  <dcterms:modified xsi:type="dcterms:W3CDTF">2022-01-24T11:15:58Z</dcterms:modified>
</cp:coreProperties>
</file>