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6" r:id="rId3"/>
    <p:sldId id="266" r:id="rId4"/>
    <p:sldId id="267" r:id="rId5"/>
    <p:sldId id="268" r:id="rId6"/>
    <p:sldId id="269" r:id="rId7"/>
    <p:sldId id="271" r:id="rId8"/>
    <p:sldId id="290" r:id="rId9"/>
    <p:sldId id="274" r:id="rId10"/>
    <p:sldId id="291" r:id="rId11"/>
    <p:sldId id="275" r:id="rId12"/>
    <p:sldId id="292" r:id="rId13"/>
    <p:sldId id="276" r:id="rId14"/>
    <p:sldId id="277" r:id="rId15"/>
    <p:sldId id="293" r:id="rId16"/>
    <p:sldId id="321" r:id="rId17"/>
    <p:sldId id="322" r:id="rId18"/>
    <p:sldId id="323" r:id="rId19"/>
    <p:sldId id="286" r:id="rId20"/>
    <p:sldId id="324" r:id="rId21"/>
    <p:sldId id="325" r:id="rId22"/>
    <p:sldId id="326" r:id="rId23"/>
    <p:sldId id="328" r:id="rId24"/>
    <p:sldId id="329" r:id="rId25"/>
    <p:sldId id="288" r:id="rId26"/>
    <p:sldId id="289" r:id="rId27"/>
    <p:sldId id="31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4660"/>
  </p:normalViewPr>
  <p:slideViewPr>
    <p:cSldViewPr>
      <p:cViewPr varScale="1">
        <p:scale>
          <a:sx n="108" d="100"/>
          <a:sy n="108" d="100"/>
        </p:scale>
        <p:origin x="16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05.10.2022</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05.10.2022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ru.wikipedia.org/wiki/%D0%90%D1%82%D0%B0%D0%BC%D0%B0%D0%BD"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ru.wikipedia.org/wiki/%D0%9F%D0%B0%D1%88%D0%BA%D0%BE%D0%B2%D1%81%D0%BA%D0%B0%D1%8F" TargetMode="Externa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media-kuban.ru/images/thumbs/8/2/7/23728_original.jpg" TargetMode="External"/><Relationship Id="rId1" Type="http://schemas.openxmlformats.org/officeDocument/2006/relationships/slideLayout" Target="../slideLayouts/slideLayout2.xml"/><Relationship Id="rId4" Type="http://schemas.openxmlformats.org/officeDocument/2006/relationships/image" Target="http://www.media-kuban.ru/images/thumbs/8/2/7/23728_original.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endParaRPr lang="ru-RU" b="1" dirty="0">
              <a:solidFill>
                <a:schemeClr val="tx2">
                  <a:lumMod val="75000"/>
                </a:schemeClr>
              </a:solidFill>
              <a:latin typeface="Times New Roman" pitchFamily="18" charset="0"/>
              <a:cs typeface="Times New Roman" pitchFamily="18" charset="0"/>
            </a:endParaRPr>
          </a:p>
          <a:p>
            <a:pPr marL="0" indent="0">
              <a:buNone/>
            </a:pPr>
            <a:endParaRPr lang="ru-RU" b="1" dirty="0">
              <a:solidFill>
                <a:schemeClr val="tx2">
                  <a:lumMod val="75000"/>
                </a:schemeClr>
              </a:solidFill>
              <a:latin typeface="Times New Roman" pitchFamily="18" charset="0"/>
              <a:cs typeface="Times New Roman" pitchFamily="18" charset="0"/>
            </a:endParaRPr>
          </a:p>
          <a:p>
            <a:pPr marL="0" indent="0">
              <a:buNone/>
            </a:pPr>
            <a:endParaRPr lang="ru-RU" b="1" dirty="0">
              <a:solidFill>
                <a:schemeClr val="tx2">
                  <a:lumMod val="75000"/>
                </a:schemeClr>
              </a:solidFill>
              <a:latin typeface="Times New Roman" pitchFamily="18" charset="0"/>
              <a:cs typeface="Times New Roman" pitchFamily="18" charset="0"/>
            </a:endParaRPr>
          </a:p>
          <a:p>
            <a:pPr marL="0" indent="0">
              <a:buNone/>
            </a:pPr>
            <a:r>
              <a:rPr lang="ru-RU" b="1" dirty="0">
                <a:solidFill>
                  <a:schemeClr val="tx2">
                    <a:lumMod val="75000"/>
                  </a:schemeClr>
                </a:solidFill>
                <a:latin typeface="Times New Roman" pitchFamily="18" charset="0"/>
                <a:cs typeface="Times New Roman" pitchFamily="18" charset="0"/>
              </a:rPr>
              <a:t>                                                     </a:t>
            </a:r>
          </a:p>
          <a:p>
            <a:pPr marL="0" indent="0">
              <a:buNone/>
            </a:pPr>
            <a:r>
              <a:rPr lang="ru-RU" sz="2000" b="1" dirty="0">
                <a:latin typeface="Times New Roman" pitchFamily="18" charset="0"/>
                <a:cs typeface="Times New Roman" pitchFamily="18" charset="0"/>
              </a:rPr>
              <a:t>.</a:t>
            </a:r>
          </a:p>
        </p:txBody>
      </p:sp>
      <p:sp>
        <p:nvSpPr>
          <p:cNvPr id="5" name="Заголовок 4">
            <a:extLst>
              <a:ext uri="{FF2B5EF4-FFF2-40B4-BE49-F238E27FC236}">
                <a16:creationId xmlns:a16="http://schemas.microsoft.com/office/drawing/2014/main" id="{3EEE4412-9256-491B-B09E-BCC721033819}"/>
              </a:ext>
            </a:extLst>
          </p:cNvPr>
          <p:cNvSpPr>
            <a:spLocks noGrp="1"/>
          </p:cNvSpPr>
          <p:nvPr>
            <p:ph type="title"/>
          </p:nvPr>
        </p:nvSpPr>
        <p:spPr>
          <a:xfrm>
            <a:off x="0" y="408372"/>
            <a:ext cx="9033776" cy="1039427"/>
          </a:xfrm>
        </p:spPr>
        <p:txBody>
          <a:bodyPr>
            <a:normAutofit fontScale="90000"/>
          </a:bodyPr>
          <a:lstStyle/>
          <a:p>
            <a:r>
              <a:rPr lang="ru-RU" sz="4900" b="1" dirty="0" err="1">
                <a:solidFill>
                  <a:schemeClr val="accent5">
                    <a:lumMod val="50000"/>
                  </a:schemeClr>
                </a:solidFill>
                <a:latin typeface="Times New Roman" pitchFamily="18" charset="0"/>
                <a:cs typeface="Times New Roman" pitchFamily="18" charset="0"/>
              </a:rPr>
              <a:t>ИСТОрия</a:t>
            </a:r>
            <a:r>
              <a:rPr lang="ru-RU" sz="4900" b="1" dirty="0">
                <a:solidFill>
                  <a:schemeClr val="accent5">
                    <a:lumMod val="50000"/>
                  </a:schemeClr>
                </a:solidFill>
                <a:latin typeface="Times New Roman" pitchFamily="18" charset="0"/>
                <a:cs typeface="Times New Roman" pitchFamily="18" charset="0"/>
              </a:rPr>
              <a:t> Кубани В  ЛИЦАХ</a:t>
            </a:r>
            <a:br>
              <a:rPr lang="ru-RU" b="1" dirty="0">
                <a:solidFill>
                  <a:schemeClr val="tx2">
                    <a:lumMod val="75000"/>
                  </a:schemeClr>
                </a:solidFill>
                <a:latin typeface="Times New Roman" pitchFamily="18" charset="0"/>
                <a:cs typeface="Times New Roman" pitchFamily="18" charset="0"/>
              </a:rPr>
            </a:br>
            <a:endParaRPr lang="ru-RU" dirty="0"/>
          </a:p>
        </p:txBody>
      </p:sp>
      <p:pic>
        <p:nvPicPr>
          <p:cNvPr id="6" name="Рисунок 5">
            <a:extLst>
              <a:ext uri="{FF2B5EF4-FFF2-40B4-BE49-F238E27FC236}">
                <a16:creationId xmlns:a16="http://schemas.microsoft.com/office/drawing/2014/main" id="{670352BB-5BE5-41B4-A94C-C65316B4BE37}"/>
              </a:ext>
            </a:extLst>
          </p:cNvPr>
          <p:cNvPicPr>
            <a:picLocks noChangeAspect="1"/>
          </p:cNvPicPr>
          <p:nvPr/>
        </p:nvPicPr>
        <p:blipFill>
          <a:blip r:embed="rId2"/>
          <a:stretch>
            <a:fillRect/>
          </a:stretch>
        </p:blipFill>
        <p:spPr>
          <a:xfrm>
            <a:off x="110224" y="1379697"/>
            <a:ext cx="8892480" cy="5119367"/>
          </a:xfrm>
          <a:prstGeom prst="rect">
            <a:avLst/>
          </a:prstGeom>
        </p:spPr>
      </p:pic>
    </p:spTree>
    <p:extLst>
      <p:ext uri="{BB962C8B-B14F-4D97-AF65-F5344CB8AC3E}">
        <p14:creationId xmlns:p14="http://schemas.microsoft.com/office/powerpoint/2010/main" val="2673883878"/>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1428750" y="714375"/>
            <a:ext cx="5872163" cy="1143000"/>
          </a:xfrm>
        </p:spPr>
        <p:txBody>
          <a:bodyPr/>
          <a:lstStyle/>
          <a:p>
            <a:pPr eaLnBrk="1" hangingPunct="1"/>
            <a:r>
              <a:rPr lang="ru-RU" sz="3200" b="1">
                <a:latin typeface="Times New Roman" pitchFamily="18" charset="0"/>
                <a:cs typeface="Times New Roman" pitchFamily="18" charset="0"/>
              </a:rPr>
              <a:t>Мирошникова </a:t>
            </a:r>
            <a:br>
              <a:rPr lang="ru-RU" sz="3200">
                <a:latin typeface="Times New Roman" pitchFamily="18" charset="0"/>
                <a:cs typeface="Times New Roman" pitchFamily="18" charset="0"/>
              </a:rPr>
            </a:br>
            <a:r>
              <a:rPr lang="ru-RU" sz="3200" b="1">
                <a:latin typeface="Times New Roman" pitchFamily="18" charset="0"/>
                <a:cs typeface="Times New Roman" pitchFamily="18" charset="0"/>
              </a:rPr>
              <a:t>Любовь Кимовна</a:t>
            </a:r>
            <a:endParaRPr lang="ru-RU" sz="3200">
              <a:latin typeface="Times New Roman" pitchFamily="18" charset="0"/>
              <a:cs typeface="Times New Roman" pitchFamily="18" charset="0"/>
            </a:endParaRPr>
          </a:p>
        </p:txBody>
      </p:sp>
      <p:pic>
        <p:nvPicPr>
          <p:cNvPr id="26628" name="Содержимое 5" descr="mirosnikova"/>
          <p:cNvPicPr>
            <a:picLocks noGrp="1"/>
          </p:cNvPicPr>
          <p:nvPr>
            <p:ph idx="1"/>
          </p:nvPr>
        </p:nvPicPr>
        <p:blipFill>
          <a:blip r:embed="rId2" cstate="print"/>
          <a:srcRect/>
          <a:stretch>
            <a:fillRect/>
          </a:stretch>
        </p:blipFill>
        <p:spPr>
          <a:xfrm>
            <a:off x="571500" y="2357438"/>
            <a:ext cx="1857375" cy="2571750"/>
          </a:xfrm>
        </p:spPr>
      </p:pic>
      <p:sp>
        <p:nvSpPr>
          <p:cNvPr id="4" name="Дата 3"/>
          <p:cNvSpPr>
            <a:spLocks noGrp="1"/>
          </p:cNvSpPr>
          <p:nvPr>
            <p:ph type="dt" sz="half" idx="10"/>
          </p:nvPr>
        </p:nvSpPr>
        <p:spPr/>
        <p:txBody>
          <a:bodyPr/>
          <a:lstStyle/>
          <a:p>
            <a:pPr>
              <a:defRPr/>
            </a:pPr>
            <a:fld id="{EBAD4808-2419-4F12-AF52-A65807B1A9F8}" type="datetime1">
              <a:rPr lang="ru-RU" smtClean="0"/>
              <a:pPr>
                <a:defRPr/>
              </a:pPr>
              <a:t>05.10.2022</a:t>
            </a:fld>
            <a:endParaRPr lang="ru-RU"/>
          </a:p>
        </p:txBody>
      </p:sp>
      <p:sp>
        <p:nvSpPr>
          <p:cNvPr id="5" name="Номер слайда 4"/>
          <p:cNvSpPr>
            <a:spLocks noGrp="1"/>
          </p:cNvSpPr>
          <p:nvPr>
            <p:ph type="sldNum" sz="quarter" idx="12"/>
          </p:nvPr>
        </p:nvSpPr>
        <p:spPr/>
        <p:txBody>
          <a:bodyPr/>
          <a:lstStyle/>
          <a:p>
            <a:pPr>
              <a:defRPr/>
            </a:pPr>
            <a:fld id="{C6CF6B7F-C8A2-4F15-9564-A7021E4EBA9B}" type="slidenum">
              <a:rPr lang="ru-RU" smtClean="0"/>
              <a:pPr>
                <a:defRPr/>
              </a:pPr>
              <a:t>10</a:t>
            </a:fld>
            <a:endParaRPr lang="ru-RU"/>
          </a:p>
        </p:txBody>
      </p:sp>
      <p:sp>
        <p:nvSpPr>
          <p:cNvPr id="26629" name="Rectangle 1"/>
          <p:cNvSpPr>
            <a:spLocks noChangeArrowheads="1"/>
          </p:cNvSpPr>
          <p:nvPr/>
        </p:nvSpPr>
        <p:spPr bwMode="auto">
          <a:xfrm>
            <a:off x="2857500" y="2000250"/>
            <a:ext cx="5429250" cy="4094163"/>
          </a:xfrm>
          <a:prstGeom prst="rect">
            <a:avLst/>
          </a:prstGeom>
          <a:noFill/>
          <a:ln w="9525">
            <a:noFill/>
            <a:miter lim="800000"/>
            <a:headEnd/>
            <a:tailEnd/>
          </a:ln>
        </p:spPr>
        <p:txBody>
          <a:bodyPr anchor="ctr">
            <a:spAutoFit/>
          </a:bodyPr>
          <a:lstStyle/>
          <a:p>
            <a:r>
              <a:rPr lang="ru-RU" sz="2000">
                <a:latin typeface="Times New Roman" pitchFamily="18" charset="0"/>
                <a:cs typeface="Times New Roman" pitchFamily="18" charset="0"/>
              </a:rPr>
              <a:t>Родилась в 1960 г. в Краснодаре, в семье простых сельских тружеников. Детство и юность прошли в пригороде Краснодара</a:t>
            </a:r>
          </a:p>
          <a:p>
            <a:pPr eaLnBrk="0" hangingPunct="0"/>
            <a:r>
              <a:rPr lang="ru-RU" sz="2000">
                <a:latin typeface="Times New Roman" pitchFamily="18" charset="0"/>
                <a:cs typeface="Times New Roman" pitchFamily="18" charset="0"/>
              </a:rPr>
              <a:t>Свое первое стихотворение Любовь Кимовна написала в первом классе. В 1991 году  вышел первый сборник стихотворений для детей «Кому быть воробьем», затем «Как воробей спас солнечного зайчика». </a:t>
            </a:r>
          </a:p>
          <a:p>
            <a:pPr eaLnBrk="0" hangingPunct="0"/>
            <a:r>
              <a:rPr lang="ru-RU" sz="2000">
                <a:latin typeface="Times New Roman" pitchFamily="18" charset="0"/>
                <a:cs typeface="Times New Roman" pitchFamily="18" charset="0"/>
              </a:rPr>
              <a:t>Детские стихи Любови Мирошниковой принесли ей победу в номинации «Детская поэзия» . Стихи поэтессы мы встречаем на страницах учебника « Кубановедения»</a:t>
            </a:r>
          </a:p>
          <a:p>
            <a:pPr eaLnBrk="0" hangingPunct="0"/>
            <a:endParaRPr lang="ru-RU" sz="2000">
              <a:latin typeface="Times New Roman" pitchFamily="18" charset="0"/>
              <a:cs typeface="Times New Roman" pitchFamily="18" charset="0"/>
            </a:endParaRPr>
          </a:p>
        </p:txBody>
      </p:sp>
    </p:spTree>
    <p:extLst>
      <p:ext uri="{BB962C8B-B14F-4D97-AF65-F5344CB8AC3E}">
        <p14:creationId xmlns:p14="http://schemas.microsoft.com/office/powerpoint/2010/main" val="153983671"/>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ru-RU" sz="3200" dirty="0" err="1">
                <a:solidFill>
                  <a:schemeClr val="tx1"/>
                </a:solidFill>
                <a:latin typeface="Arial Black" pitchFamily="34" charset="0"/>
              </a:rPr>
              <a:t>Подкопаев</a:t>
            </a:r>
            <a:r>
              <a:rPr lang="ru-RU" sz="3200" dirty="0">
                <a:solidFill>
                  <a:schemeClr val="tx1"/>
                </a:solidFill>
                <a:latin typeface="Arial Black" pitchFamily="34" charset="0"/>
              </a:rPr>
              <a:t> Виктор Стефанович</a:t>
            </a:r>
            <a:br>
              <a:rPr lang="ru-RU" sz="3200" dirty="0">
                <a:solidFill>
                  <a:schemeClr val="tx1"/>
                </a:solidFill>
                <a:latin typeface="Arial Black" pitchFamily="34" charset="0"/>
              </a:rPr>
            </a:br>
            <a:r>
              <a:rPr lang="ru-RU" sz="3200" dirty="0">
                <a:solidFill>
                  <a:schemeClr val="tx1"/>
                </a:solidFill>
                <a:latin typeface="Arial Black" pitchFamily="34" charset="0"/>
              </a:rPr>
              <a:t>(1922 – 1973)</a:t>
            </a:r>
          </a:p>
        </p:txBody>
      </p:sp>
      <p:graphicFrame>
        <p:nvGraphicFramePr>
          <p:cNvPr id="17411" name="Object 3"/>
          <p:cNvGraphicFramePr>
            <a:graphicFrameLocks noChangeAspect="1"/>
          </p:cNvGraphicFramePr>
          <p:nvPr/>
        </p:nvGraphicFramePr>
        <p:xfrm>
          <a:off x="457200" y="2209800"/>
          <a:ext cx="2819400" cy="4343400"/>
        </p:xfrm>
        <a:graphic>
          <a:graphicData uri="http://schemas.openxmlformats.org/presentationml/2006/ole">
            <mc:AlternateContent xmlns:mc="http://schemas.openxmlformats.org/markup-compatibility/2006">
              <mc:Choice xmlns:v="urn:schemas-microsoft-com:vml" Requires="v">
                <p:oleObj spid="_x0000_s17430" name="Фотография Photo Editor" r:id="rId3" imgW="2591162" imgH="3772427" progId="">
                  <p:embed/>
                </p:oleObj>
              </mc:Choice>
              <mc:Fallback>
                <p:oleObj name="Фотография Photo Editor" r:id="rId3" imgW="2591162" imgH="377242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2819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4"/>
          <p:cNvSpPr txBox="1">
            <a:spLocks noChangeArrowheads="1"/>
          </p:cNvSpPr>
          <p:nvPr/>
        </p:nvSpPr>
        <p:spPr bwMode="auto">
          <a:xfrm>
            <a:off x="3733800" y="182880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endParaRPr lang="ru-RU" sz="2400">
              <a:latin typeface="Times New Roman" pitchFamily="18" charset="0"/>
            </a:endParaRPr>
          </a:p>
        </p:txBody>
      </p:sp>
      <p:sp>
        <p:nvSpPr>
          <p:cNvPr id="17413" name="Text Box 5"/>
          <p:cNvSpPr txBox="1">
            <a:spLocks noChangeArrowheads="1"/>
          </p:cNvSpPr>
          <p:nvPr/>
        </p:nvSpPr>
        <p:spPr bwMode="auto">
          <a:xfrm>
            <a:off x="3581400" y="1981200"/>
            <a:ext cx="5562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Родился в Курской области в семье крестьянина. Учился в </a:t>
            </a:r>
            <a:r>
              <a:rPr lang="ru-RU" sz="2000" dirty="0" err="1"/>
              <a:t>Армавирском</a:t>
            </a:r>
            <a:r>
              <a:rPr lang="ru-RU" sz="2000" dirty="0"/>
              <a:t> механико-технологическом техникуме и Харьковской военно-топографической школе. Участник Великой Отечественной войны. Работал геодезистом-топографом. Первые стихи опубликовал в начале 50-х годов.</a:t>
            </a:r>
          </a:p>
          <a:p>
            <a:pPr eaLnBrk="1" hangingPunct="1">
              <a:spcBef>
                <a:spcPct val="50000"/>
              </a:spcBef>
            </a:pPr>
            <a:r>
              <a:rPr lang="ru-RU" sz="2000" dirty="0" err="1"/>
              <a:t>В.Подкопаев</a:t>
            </a:r>
            <a:r>
              <a:rPr lang="ru-RU" sz="2000" dirty="0"/>
              <a:t> – автор тринадцати поэтических сборников. </a:t>
            </a:r>
          </a:p>
          <a:p>
            <a:pPr eaLnBrk="1" hangingPunct="1">
              <a:spcBef>
                <a:spcPct val="50000"/>
              </a:spcBef>
            </a:pPr>
            <a:r>
              <a:rPr lang="ru-RU" sz="2000" dirty="0"/>
              <a:t>Главная тема стихов поэта – Кубань, её замечательные люди, её удивительная природа.</a:t>
            </a:r>
          </a:p>
          <a:p>
            <a:pPr eaLnBrk="1" hangingPunct="1">
              <a:spcBef>
                <a:spcPct val="50000"/>
              </a:spcBef>
            </a:pPr>
            <a:endParaRPr lang="ru-RU" sz="2000" dirty="0">
              <a:solidFill>
                <a:srgbClr val="0000FF"/>
              </a:solidFill>
            </a:endParaRPr>
          </a:p>
        </p:txBody>
      </p:sp>
    </p:spTree>
    <p:extLst>
      <p:ext uri="{BB962C8B-B14F-4D97-AF65-F5344CB8AC3E}">
        <p14:creationId xmlns:p14="http://schemas.microsoft.com/office/powerpoint/2010/main" val="3768152782"/>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0-#ppt_w/2"/>
                                          </p:val>
                                        </p:tav>
                                        <p:tav tm="100000">
                                          <p:val>
                                            <p:strVal val="#ppt_x"/>
                                          </p:val>
                                        </p:tav>
                                      </p:tavLst>
                                    </p:anim>
                                    <p:anim calcmode="lin" valueType="num">
                                      <p:cBhvr additive="base">
                                        <p:cTn id="8" dur="500" fill="hold"/>
                                        <p:tgtEl>
                                          <p:spTgt spid="174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0-#ppt_w/2"/>
                                          </p:val>
                                        </p:tav>
                                        <p:tav tm="100000">
                                          <p:val>
                                            <p:strVal val="#ppt_x"/>
                                          </p:val>
                                        </p:tav>
                                      </p:tavLst>
                                    </p:anim>
                                    <p:anim calcmode="lin" valueType="num">
                                      <p:cBhvr additive="base">
                                        <p:cTn id="14"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animEffect transition="in" filter="box(in)">
                                      <p:cBhvr>
                                        <p:cTn id="1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normAutofit fontScale="90000"/>
          </a:bodyPr>
          <a:lstStyle/>
          <a:p>
            <a:pPr eaLnBrk="1" hangingPunct="1"/>
            <a:r>
              <a:rPr lang="ru-RU" sz="3200" b="1" dirty="0" err="1">
                <a:solidFill>
                  <a:schemeClr val="tx1"/>
                </a:solidFill>
                <a:latin typeface="Times New Roman" pitchFamily="18" charset="0"/>
                <a:cs typeface="Times New Roman" pitchFamily="18" charset="0"/>
              </a:rPr>
              <a:t>Бардадым</a:t>
            </a:r>
            <a:r>
              <a:rPr lang="ru-RU" sz="3200" b="1" dirty="0">
                <a:solidFill>
                  <a:schemeClr val="tx1"/>
                </a:solidFill>
                <a:latin typeface="Times New Roman" pitchFamily="18" charset="0"/>
                <a:cs typeface="Times New Roman" pitchFamily="18" charset="0"/>
              </a:rPr>
              <a:t>  </a:t>
            </a:r>
            <a:br>
              <a:rPr lang="ru-RU" sz="3200" dirty="0">
                <a:solidFill>
                  <a:schemeClr val="tx1"/>
                </a:solidFill>
                <a:latin typeface="Times New Roman" pitchFamily="18" charset="0"/>
                <a:cs typeface="Times New Roman" pitchFamily="18" charset="0"/>
              </a:rPr>
            </a:br>
            <a:r>
              <a:rPr lang="ru-RU" sz="3200" b="1" dirty="0">
                <a:solidFill>
                  <a:schemeClr val="tx1"/>
                </a:solidFill>
                <a:latin typeface="Times New Roman" pitchFamily="18" charset="0"/>
                <a:cs typeface="Times New Roman" pitchFamily="18" charset="0"/>
              </a:rPr>
              <a:t>Виталий Петрович</a:t>
            </a:r>
            <a:endParaRPr lang="ru-RU" sz="3200" dirty="0">
              <a:solidFill>
                <a:schemeClr val="tx1"/>
              </a:solidFill>
              <a:latin typeface="Times New Roman" pitchFamily="18" charset="0"/>
              <a:cs typeface="Times New Roman" pitchFamily="18" charset="0"/>
            </a:endParaRPr>
          </a:p>
        </p:txBody>
      </p:sp>
      <p:pic>
        <p:nvPicPr>
          <p:cNvPr id="27652" name="Содержимое 5" descr="0"/>
          <p:cNvPicPr>
            <a:picLocks noGrp="1"/>
          </p:cNvPicPr>
          <p:nvPr>
            <p:ph idx="1"/>
          </p:nvPr>
        </p:nvPicPr>
        <p:blipFill>
          <a:blip r:embed="rId2" cstate="print"/>
          <a:srcRect/>
          <a:stretch>
            <a:fillRect/>
          </a:stretch>
        </p:blipFill>
        <p:spPr>
          <a:xfrm>
            <a:off x="214313" y="2000250"/>
            <a:ext cx="1928812" cy="2786063"/>
          </a:xfrm>
        </p:spPr>
      </p:pic>
      <p:sp>
        <p:nvSpPr>
          <p:cNvPr id="4" name="Дата 3"/>
          <p:cNvSpPr>
            <a:spLocks noGrp="1"/>
          </p:cNvSpPr>
          <p:nvPr>
            <p:ph type="dt" sz="half" idx="10"/>
          </p:nvPr>
        </p:nvSpPr>
        <p:spPr/>
        <p:txBody>
          <a:bodyPr/>
          <a:lstStyle/>
          <a:p>
            <a:pPr>
              <a:defRPr/>
            </a:pPr>
            <a:fld id="{EBAD4808-2419-4F12-AF52-A65807B1A9F8}" type="datetime1">
              <a:rPr lang="ru-RU" smtClean="0"/>
              <a:pPr>
                <a:defRPr/>
              </a:pPr>
              <a:t>05.10.2022</a:t>
            </a:fld>
            <a:endParaRPr lang="ru-RU"/>
          </a:p>
        </p:txBody>
      </p:sp>
      <p:sp>
        <p:nvSpPr>
          <p:cNvPr id="5" name="Номер слайда 4"/>
          <p:cNvSpPr>
            <a:spLocks noGrp="1"/>
          </p:cNvSpPr>
          <p:nvPr>
            <p:ph type="sldNum" sz="quarter" idx="12"/>
          </p:nvPr>
        </p:nvSpPr>
        <p:spPr/>
        <p:txBody>
          <a:bodyPr/>
          <a:lstStyle/>
          <a:p>
            <a:pPr>
              <a:defRPr/>
            </a:pPr>
            <a:fld id="{F8DA805E-890C-438C-98CB-BDFFE6A4D6FD}" type="slidenum">
              <a:rPr lang="ru-RU" smtClean="0"/>
              <a:pPr>
                <a:defRPr/>
              </a:pPr>
              <a:t>12</a:t>
            </a:fld>
            <a:endParaRPr lang="ru-RU"/>
          </a:p>
        </p:txBody>
      </p:sp>
      <p:sp>
        <p:nvSpPr>
          <p:cNvPr id="27653" name="Прямоугольник 6"/>
          <p:cNvSpPr>
            <a:spLocks noChangeArrowheads="1"/>
          </p:cNvSpPr>
          <p:nvPr/>
        </p:nvSpPr>
        <p:spPr bwMode="auto">
          <a:xfrm>
            <a:off x="2286000" y="1571625"/>
            <a:ext cx="6572250" cy="5016500"/>
          </a:xfrm>
          <a:prstGeom prst="rect">
            <a:avLst/>
          </a:prstGeom>
          <a:noFill/>
          <a:ln w="9525">
            <a:noFill/>
            <a:miter lim="800000"/>
            <a:headEnd/>
            <a:tailEnd/>
          </a:ln>
        </p:spPr>
        <p:txBody>
          <a:bodyPr>
            <a:spAutoFit/>
          </a:bodyPr>
          <a:lstStyle/>
          <a:p>
            <a:r>
              <a:rPr lang="ru-RU" sz="2000" dirty="0">
                <a:latin typeface="Times New Roman" pitchFamily="18" charset="0"/>
                <a:cs typeface="Times New Roman" pitchFamily="18" charset="0"/>
              </a:rPr>
              <a:t>Виталий Петрович родился 24 июля 1932 года в Краснодаре в семье потомственных казаков. Печататься начал в 1966 году в краевых газетах, альманахе «Кубань», в «Литературной России», «Литературной Украине», «Неделе» и др. В серии ЖЗЛ опубликовал очерки «Кубанские казаки»  и «Первые черноморцы» Ездил по казачьим станицам, по разбитым кубанским монастырям, встречался со старожилами и собирал живую историю Кубани. Виталий Петрович </a:t>
            </a:r>
            <a:r>
              <a:rPr lang="ru-RU" sz="2000" dirty="0" err="1">
                <a:latin typeface="Times New Roman" pitchFamily="18" charset="0"/>
                <a:cs typeface="Times New Roman" pitchFamily="18" charset="0"/>
              </a:rPr>
              <a:t>Бардадым</a:t>
            </a:r>
            <a:r>
              <a:rPr lang="ru-RU" sz="2000" dirty="0">
                <a:latin typeface="Times New Roman" pitchFamily="18" charset="0"/>
                <a:cs typeface="Times New Roman" pitchFamily="18" charset="0"/>
              </a:rPr>
              <a:t> является автором известных историко-краеведческих книг: «Радетели земли кубанской» «Этюды о </a:t>
            </a:r>
            <a:r>
              <a:rPr lang="ru-RU" sz="2000" dirty="0" err="1">
                <a:latin typeface="Times New Roman" pitchFamily="18" charset="0"/>
                <a:cs typeface="Times New Roman" pitchFamily="18" charset="0"/>
              </a:rPr>
              <a:t>Екатеринодаре</a:t>
            </a:r>
            <a:r>
              <a:rPr lang="ru-RU" sz="2000" dirty="0">
                <a:latin typeface="Times New Roman" pitchFamily="18" charset="0"/>
                <a:cs typeface="Times New Roman" pitchFamily="18" charset="0"/>
              </a:rPr>
              <a:t>» , «Ратная доблесть кубанцев», поэтические сборники «Казачий курень» , «Сонеты» , «Серебряная ложка»  - сборник рассказов о судьбах </a:t>
            </a:r>
            <a:r>
              <a:rPr lang="ru-RU" sz="2000" dirty="0" err="1">
                <a:latin typeface="Times New Roman" pitchFamily="18" charset="0"/>
                <a:cs typeface="Times New Roman" pitchFamily="18" charset="0"/>
              </a:rPr>
              <a:t>екатеринодарцев</a:t>
            </a:r>
            <a:r>
              <a:rPr lang="ru-RU" sz="2000" dirty="0">
                <a:latin typeface="Times New Roman" pitchFamily="18" charset="0"/>
                <a:cs typeface="Times New Roman" pitchFamily="18" charset="0"/>
              </a:rPr>
              <a:t>, «Зодчие </a:t>
            </a:r>
            <a:r>
              <a:rPr lang="ru-RU" sz="2000" dirty="0" err="1">
                <a:latin typeface="Times New Roman" pitchFamily="18" charset="0"/>
                <a:cs typeface="Times New Roman" pitchFamily="18" charset="0"/>
              </a:rPr>
              <a:t>Екатеринодара</a:t>
            </a:r>
            <a:r>
              <a:rPr lang="ru-RU" sz="2000" dirty="0">
                <a:latin typeface="Times New Roman" pitchFamily="18" charset="0"/>
                <a:cs typeface="Times New Roman" pitchFamily="18" charset="0"/>
              </a:rPr>
              <a:t>» , «Кубанские портреты» , «Ими восхищались кубанцы» (2006). </a:t>
            </a:r>
          </a:p>
        </p:txBody>
      </p:sp>
    </p:spTree>
    <p:extLst>
      <p:ext uri="{BB962C8B-B14F-4D97-AF65-F5344CB8AC3E}">
        <p14:creationId xmlns:p14="http://schemas.microsoft.com/office/powerpoint/2010/main" val="76821906"/>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533400"/>
            <a:ext cx="8534400" cy="838200"/>
          </a:xfrm>
        </p:spPr>
        <p:txBody>
          <a:bodyPr>
            <a:normAutofit fontScale="90000"/>
          </a:bodyPr>
          <a:lstStyle/>
          <a:p>
            <a:pPr eaLnBrk="1" hangingPunct="1"/>
            <a:r>
              <a:rPr lang="ru-RU" sz="3600" dirty="0">
                <a:solidFill>
                  <a:schemeClr val="tx1"/>
                </a:solidFill>
                <a:latin typeface="Arial Black" pitchFamily="34" charset="0"/>
              </a:rPr>
              <a:t>Иваненко Виктор Трофимович</a:t>
            </a:r>
            <a:br>
              <a:rPr lang="ru-RU" sz="3600" dirty="0">
                <a:solidFill>
                  <a:schemeClr val="tx1"/>
                </a:solidFill>
                <a:latin typeface="Arial Black" pitchFamily="34" charset="0"/>
              </a:rPr>
            </a:br>
            <a:r>
              <a:rPr lang="ru-RU" sz="3600" i="1" dirty="0">
                <a:solidFill>
                  <a:schemeClr val="tx1"/>
                </a:solidFill>
                <a:latin typeface="Arial Black" pitchFamily="34" charset="0"/>
              </a:rPr>
              <a:t>(1922 – 2000)</a:t>
            </a:r>
            <a:endParaRPr lang="ru-RU" sz="3600" dirty="0">
              <a:solidFill>
                <a:schemeClr val="tx1"/>
              </a:solidFill>
              <a:latin typeface="Arial Black" pitchFamily="34" charset="0"/>
            </a:endParaRPr>
          </a:p>
        </p:txBody>
      </p:sp>
      <p:graphicFrame>
        <p:nvGraphicFramePr>
          <p:cNvPr id="7171" name="Object 3"/>
          <p:cNvGraphicFramePr>
            <a:graphicFrameLocks noChangeAspect="1"/>
          </p:cNvGraphicFramePr>
          <p:nvPr/>
        </p:nvGraphicFramePr>
        <p:xfrm>
          <a:off x="457200" y="1905000"/>
          <a:ext cx="2971800" cy="4572000"/>
        </p:xfrm>
        <a:graphic>
          <a:graphicData uri="http://schemas.openxmlformats.org/presentationml/2006/ole">
            <mc:AlternateContent xmlns:mc="http://schemas.openxmlformats.org/markup-compatibility/2006">
              <mc:Choice xmlns:v="urn:schemas-microsoft-com:vml" Requires="v">
                <p:oleObj spid="_x0000_s18454" name="Фотография Photo Editor" r:id="rId3" imgW="2305372" imgH="3580952" progId="">
                  <p:embed/>
                </p:oleObj>
              </mc:Choice>
              <mc:Fallback>
                <p:oleObj name="Фотография Photo Editor" r:id="rId3" imgW="2305372" imgH="3580952"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2971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4"/>
          <p:cNvSpPr txBox="1">
            <a:spLocks noChangeArrowheads="1"/>
          </p:cNvSpPr>
          <p:nvPr/>
        </p:nvSpPr>
        <p:spPr bwMode="auto">
          <a:xfrm>
            <a:off x="3505200" y="1752600"/>
            <a:ext cx="56388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родился и вырос в Краснодаре. В начале июня 1941 года, за две недели до Великой Отечественной войны, закончил Центральную летную школу инструкторов. В период войны готовил для фронта лётчиков – истребителей. Первые рассказы опубликованы в 1958 году. Печатался в центральных и региональных периодических изданиях. Пережитое и прочувствованное за 20 лет службы в авиации писатель оставил в книгах «Угол атаки», «Перехватчики», «За звуковым барьером» и др.     </a:t>
            </a:r>
          </a:p>
        </p:txBody>
      </p:sp>
    </p:spTree>
    <p:extLst>
      <p:ext uri="{BB962C8B-B14F-4D97-AF65-F5344CB8AC3E}">
        <p14:creationId xmlns:p14="http://schemas.microsoft.com/office/powerpoint/2010/main" val="3853839971"/>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0-#ppt_w/2"/>
                                          </p:val>
                                        </p:tav>
                                        <p:tav tm="100000">
                                          <p:val>
                                            <p:strVal val="#ppt_x"/>
                                          </p:val>
                                        </p:tav>
                                      </p:tavLst>
                                    </p:anim>
                                    <p:anim calcmode="lin" valueType="num">
                                      <p:cBhvr additive="base">
                                        <p:cTn id="14"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blinds(vertical)">
                                      <p:cBhvr>
                                        <p:cTn id="1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914400"/>
          </a:xfrm>
        </p:spPr>
        <p:txBody>
          <a:bodyPr>
            <a:normAutofit fontScale="90000"/>
          </a:bodyPr>
          <a:lstStyle/>
          <a:p>
            <a:pPr eaLnBrk="1" hangingPunct="1"/>
            <a:r>
              <a:rPr lang="ru-RU" sz="3600" dirty="0">
                <a:solidFill>
                  <a:schemeClr val="tx1"/>
                </a:solidFill>
                <a:latin typeface="Arial Black" pitchFamily="34" charset="0"/>
              </a:rPr>
              <a:t>Логинов</a:t>
            </a:r>
            <a:r>
              <a:rPr lang="ru-RU" dirty="0">
                <a:solidFill>
                  <a:schemeClr val="tx1"/>
                </a:solidFill>
              </a:rPr>
              <a:t> </a:t>
            </a:r>
            <a:r>
              <a:rPr lang="ru-RU" sz="3600" dirty="0">
                <a:solidFill>
                  <a:schemeClr val="tx1"/>
                </a:solidFill>
                <a:latin typeface="Arial Black" pitchFamily="34" charset="0"/>
              </a:rPr>
              <a:t>Виктор Николаевич</a:t>
            </a:r>
            <a:endParaRPr lang="ru-RU" dirty="0">
              <a:solidFill>
                <a:schemeClr val="tx1"/>
              </a:solidFill>
            </a:endParaRPr>
          </a:p>
        </p:txBody>
      </p:sp>
      <p:graphicFrame>
        <p:nvGraphicFramePr>
          <p:cNvPr id="10243" name="Object 3"/>
          <p:cNvGraphicFramePr>
            <a:graphicFrameLocks noChangeAspect="1"/>
          </p:cNvGraphicFramePr>
          <p:nvPr/>
        </p:nvGraphicFramePr>
        <p:xfrm>
          <a:off x="381000" y="1905000"/>
          <a:ext cx="3429000" cy="4724400"/>
        </p:xfrm>
        <a:graphic>
          <a:graphicData uri="http://schemas.openxmlformats.org/presentationml/2006/ole">
            <mc:AlternateContent xmlns:mc="http://schemas.openxmlformats.org/markup-compatibility/2006">
              <mc:Choice xmlns:v="urn:schemas-microsoft-com:vml" Requires="v">
                <p:oleObj spid="_x0000_s19478" name="Фотография Photo Editor" r:id="rId3" imgW="2734057" imgH="3914286" progId="">
                  <p:embed/>
                </p:oleObj>
              </mc:Choice>
              <mc:Fallback>
                <p:oleObj name="Фотография Photo Editor" r:id="rId3" imgW="2734057" imgH="3914286"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3429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Text Box 4"/>
          <p:cNvSpPr txBox="1">
            <a:spLocks noChangeArrowheads="1"/>
          </p:cNvSpPr>
          <p:nvPr/>
        </p:nvSpPr>
        <p:spPr bwMode="auto">
          <a:xfrm>
            <a:off x="3962400" y="1981200"/>
            <a:ext cx="4953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родился в 1925 году. В годы войны после окончания Иркутской военной – авиационной школы служил на Кубани в авиационных частях. С 1945 года работает и печатается в кубанской прессе. За полувековую литературную деятельность в местных и центральных книжных издательствах опубликовано более 40 книг. Для детей и юношества В. Логиновым написаны произведения «Дороги товарищей» и др. </a:t>
            </a:r>
          </a:p>
        </p:txBody>
      </p:sp>
    </p:spTree>
    <p:extLst>
      <p:ext uri="{BB962C8B-B14F-4D97-AF65-F5344CB8AC3E}">
        <p14:creationId xmlns:p14="http://schemas.microsoft.com/office/powerpoint/2010/main" val="2737011628"/>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additive="base">
                                        <p:cTn id="13" dur="500" fill="hold"/>
                                        <p:tgtEl>
                                          <p:spTgt spid="10243"/>
                                        </p:tgtEl>
                                        <p:attrNameLst>
                                          <p:attrName>ppt_x</p:attrName>
                                        </p:attrNameLst>
                                      </p:cBhvr>
                                      <p:tavLst>
                                        <p:tav tm="0">
                                          <p:val>
                                            <p:strVal val="0-#ppt_w/2"/>
                                          </p:val>
                                        </p:tav>
                                        <p:tav tm="100000">
                                          <p:val>
                                            <p:strVal val="#ppt_x"/>
                                          </p:val>
                                        </p:tav>
                                      </p:tavLst>
                                    </p:anim>
                                    <p:anim calcmode="lin" valueType="num">
                                      <p:cBhvr additive="base">
                                        <p:cTn id="14"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 calcmode="lin" valueType="num">
                                      <p:cBhvr>
                                        <p:cTn id="19" dur="1000" fill="hold"/>
                                        <p:tgtEl>
                                          <p:spTgt spid="10244"/>
                                        </p:tgtEl>
                                        <p:attrNameLst>
                                          <p:attrName>ppt_w</p:attrName>
                                        </p:attrNameLst>
                                      </p:cBhvr>
                                      <p:tavLst>
                                        <p:tav tm="0">
                                          <p:val>
                                            <p:fltVal val="0"/>
                                          </p:val>
                                        </p:tav>
                                        <p:tav tm="100000">
                                          <p:val>
                                            <p:strVal val="#ppt_w"/>
                                          </p:val>
                                        </p:tav>
                                      </p:tavLst>
                                    </p:anim>
                                    <p:anim calcmode="lin" valueType="num">
                                      <p:cBhvr>
                                        <p:cTn id="20" dur="1000" fill="hold"/>
                                        <p:tgtEl>
                                          <p:spTgt spid="10244"/>
                                        </p:tgtEl>
                                        <p:attrNameLst>
                                          <p:attrName>ppt_h</p:attrName>
                                        </p:attrNameLst>
                                      </p:cBhvr>
                                      <p:tavLst>
                                        <p:tav tm="0">
                                          <p:val>
                                            <p:fltVal val="0"/>
                                          </p:val>
                                        </p:tav>
                                        <p:tav tm="100000">
                                          <p:val>
                                            <p:strVal val="#ppt_h"/>
                                          </p:val>
                                        </p:tav>
                                      </p:tavLst>
                                    </p:anim>
                                    <p:anim calcmode="lin" valueType="num">
                                      <p:cBhvr>
                                        <p:cTn id="21"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642938" y="642938"/>
            <a:ext cx="5643562" cy="1143000"/>
          </a:xfrm>
        </p:spPr>
        <p:txBody>
          <a:bodyPr>
            <a:noAutofit/>
          </a:bodyPr>
          <a:lstStyle/>
          <a:p>
            <a:pPr eaLnBrk="1" hangingPunct="1"/>
            <a:r>
              <a:rPr lang="ru-RU" sz="3200" dirty="0">
                <a:solidFill>
                  <a:schemeClr val="tx1"/>
                </a:solidFill>
                <a:latin typeface="Times New Roman" pitchFamily="18" charset="0"/>
                <a:cs typeface="Times New Roman" pitchFamily="18" charset="0"/>
              </a:rPr>
              <a:t>Варавва </a:t>
            </a:r>
            <a:br>
              <a:rPr lang="ru-RU" sz="3200" dirty="0">
                <a:solidFill>
                  <a:schemeClr val="tx1"/>
                </a:solidFill>
                <a:latin typeface="Times New Roman" pitchFamily="18" charset="0"/>
                <a:cs typeface="Times New Roman" pitchFamily="18" charset="0"/>
              </a:rPr>
            </a:br>
            <a:r>
              <a:rPr lang="ru-RU" sz="3200" dirty="0">
                <a:solidFill>
                  <a:schemeClr val="tx1"/>
                </a:solidFill>
                <a:latin typeface="Times New Roman" pitchFamily="18" charset="0"/>
                <a:cs typeface="Times New Roman" pitchFamily="18" charset="0"/>
              </a:rPr>
              <a:t>Иван Федорович </a:t>
            </a:r>
            <a:br>
              <a:rPr lang="ru-RU" sz="3200" dirty="0">
                <a:solidFill>
                  <a:schemeClr val="tx1"/>
                </a:solidFill>
              </a:rPr>
            </a:br>
            <a:endParaRPr lang="ru-RU" sz="3200" dirty="0">
              <a:solidFill>
                <a:schemeClr val="tx1"/>
              </a:solidFill>
            </a:endParaRPr>
          </a:p>
        </p:txBody>
      </p:sp>
      <p:pic>
        <p:nvPicPr>
          <p:cNvPr id="28676" name="Содержимое 5" descr="K_Krasnyy_harovary"/>
          <p:cNvPicPr>
            <a:picLocks noGrp="1"/>
          </p:cNvPicPr>
          <p:nvPr>
            <p:ph idx="1"/>
          </p:nvPr>
        </p:nvPicPr>
        <p:blipFill>
          <a:blip r:embed="rId2" cstate="print"/>
          <a:srcRect/>
          <a:stretch>
            <a:fillRect/>
          </a:stretch>
        </p:blipFill>
        <p:spPr>
          <a:xfrm>
            <a:off x="285750" y="2071688"/>
            <a:ext cx="2286000" cy="2428875"/>
          </a:xfrm>
        </p:spPr>
      </p:pic>
      <p:sp>
        <p:nvSpPr>
          <p:cNvPr id="4" name="Дата 3"/>
          <p:cNvSpPr>
            <a:spLocks noGrp="1"/>
          </p:cNvSpPr>
          <p:nvPr>
            <p:ph type="dt" sz="half" idx="10"/>
          </p:nvPr>
        </p:nvSpPr>
        <p:spPr/>
        <p:txBody>
          <a:bodyPr/>
          <a:lstStyle/>
          <a:p>
            <a:pPr>
              <a:defRPr/>
            </a:pPr>
            <a:fld id="{EBAD4808-2419-4F12-AF52-A65807B1A9F8}" type="datetime1">
              <a:rPr lang="ru-RU" smtClean="0"/>
              <a:pPr>
                <a:defRPr/>
              </a:pPr>
              <a:t>05.10.2022</a:t>
            </a:fld>
            <a:endParaRPr lang="ru-RU"/>
          </a:p>
        </p:txBody>
      </p:sp>
      <p:sp>
        <p:nvSpPr>
          <p:cNvPr id="5" name="Номер слайда 4"/>
          <p:cNvSpPr>
            <a:spLocks noGrp="1"/>
          </p:cNvSpPr>
          <p:nvPr>
            <p:ph type="sldNum" sz="quarter" idx="12"/>
          </p:nvPr>
        </p:nvSpPr>
        <p:spPr/>
        <p:txBody>
          <a:bodyPr/>
          <a:lstStyle/>
          <a:p>
            <a:pPr>
              <a:defRPr/>
            </a:pPr>
            <a:fld id="{C338FC50-BA2F-4E1B-8010-3CC58A0CF3AC}" type="slidenum">
              <a:rPr lang="ru-RU" smtClean="0"/>
              <a:pPr>
                <a:defRPr/>
              </a:pPr>
              <a:t>15</a:t>
            </a:fld>
            <a:endParaRPr lang="ru-RU"/>
          </a:p>
        </p:txBody>
      </p:sp>
      <p:sp>
        <p:nvSpPr>
          <p:cNvPr id="28677" name="Прямоугольник 7"/>
          <p:cNvSpPr>
            <a:spLocks noChangeArrowheads="1"/>
          </p:cNvSpPr>
          <p:nvPr/>
        </p:nvSpPr>
        <p:spPr bwMode="auto">
          <a:xfrm>
            <a:off x="3071813" y="1785938"/>
            <a:ext cx="5786437" cy="4708981"/>
          </a:xfrm>
          <a:prstGeom prst="rect">
            <a:avLst/>
          </a:prstGeom>
          <a:noFill/>
          <a:ln w="9525">
            <a:noFill/>
            <a:miter lim="800000"/>
            <a:headEnd/>
            <a:tailEnd/>
          </a:ln>
        </p:spPr>
        <p:txBody>
          <a:bodyPr>
            <a:spAutoFit/>
          </a:bodyPr>
          <a:lstStyle/>
          <a:p>
            <a:pPr algn="just"/>
            <a:r>
              <a:rPr lang="ru-RU" sz="2000" b="1" dirty="0">
                <a:latin typeface="Times New Roman" pitchFamily="18" charset="0"/>
                <a:cs typeface="Times New Roman" pitchFamily="18" charset="0"/>
              </a:rPr>
              <a:t>родился поэт в 1925 году. Детство его прошло в станицах Кущевской и Староминской.</a:t>
            </a:r>
          </a:p>
          <a:p>
            <a:pPr algn="just"/>
            <a:r>
              <a:rPr lang="ru-RU" sz="2000" b="1" dirty="0">
                <a:latin typeface="Times New Roman" pitchFamily="18" charset="0"/>
                <a:cs typeface="Times New Roman" pitchFamily="18" charset="0"/>
              </a:rPr>
              <a:t>Во время Великой Отечественной войны прошел путь от Кубани до Берлина, награжден орденами и медалями. Первые стихи написал еще на фронте. Сейчас </a:t>
            </a:r>
            <a:r>
              <a:rPr lang="ru-RU" sz="2000" b="1" dirty="0" err="1">
                <a:latin typeface="Times New Roman" pitchFamily="18" charset="0"/>
                <a:cs typeface="Times New Roman" pitchFamily="18" charset="0"/>
              </a:rPr>
              <a:t>опублико-вано</a:t>
            </a:r>
            <a:r>
              <a:rPr lang="ru-RU" sz="2000" b="1" dirty="0">
                <a:latin typeface="Times New Roman" pitchFamily="18" charset="0"/>
                <a:cs typeface="Times New Roman" pitchFamily="18" charset="0"/>
              </a:rPr>
              <a:t> более тридцати поэтических сборников </a:t>
            </a:r>
            <a:r>
              <a:rPr lang="ru-RU" sz="2000" b="1" dirty="0" err="1">
                <a:latin typeface="Times New Roman" pitchFamily="18" charset="0"/>
                <a:cs typeface="Times New Roman" pitchFamily="18" charset="0"/>
              </a:rPr>
              <a:t>И.Ф.Вараввы</a:t>
            </a:r>
            <a:r>
              <a:rPr lang="ru-RU" sz="2000" b="1" dirty="0">
                <a:latin typeface="Times New Roman" pitchFamily="18" charset="0"/>
                <a:cs typeface="Times New Roman" pitchFamily="18" charset="0"/>
              </a:rPr>
              <a:t>. Много лет он собирал и записывал народные казачьи песни, а затем выпустил книгу «Песни казаков Кубани». Затем выходят сборники «На старых кордонах», «Кубанское лето», «Звезды в тополях», «Девушка и солнце», «Золотая бандура», « Вишнёвый край».</a:t>
            </a:r>
          </a:p>
          <a:p>
            <a:pPr algn="just"/>
            <a:r>
              <a:rPr lang="ru-RU" sz="2000" b="1" dirty="0">
                <a:latin typeface="Times New Roman" pitchFamily="18" charset="0"/>
                <a:cs typeface="Times New Roman" pitchFamily="18" charset="0"/>
              </a:rPr>
              <a:t>На стихи Ивана Вараввы </a:t>
            </a:r>
            <a:r>
              <a:rPr lang="ru-RU" sz="2000" b="1" dirty="0" err="1">
                <a:latin typeface="Times New Roman" pitchFamily="18" charset="0"/>
                <a:cs typeface="Times New Roman" pitchFamily="18" charset="0"/>
              </a:rPr>
              <a:t>компози</a:t>
            </a:r>
            <a:r>
              <a:rPr lang="ru-RU" sz="2000" b="1" dirty="0">
                <a:latin typeface="Times New Roman" pitchFamily="18" charset="0"/>
                <a:cs typeface="Times New Roman" pitchFamily="18" charset="0"/>
              </a:rPr>
              <a:t>-торы написали более двухсот песен.</a:t>
            </a:r>
          </a:p>
        </p:txBody>
      </p:sp>
      <p:sp>
        <p:nvSpPr>
          <p:cNvPr id="28678" name="Прямоугольник 8"/>
          <p:cNvSpPr>
            <a:spLocks noChangeArrowheads="1"/>
          </p:cNvSpPr>
          <p:nvPr/>
        </p:nvSpPr>
        <p:spPr bwMode="auto">
          <a:xfrm>
            <a:off x="214313" y="4714875"/>
            <a:ext cx="2714625" cy="523875"/>
          </a:xfrm>
          <a:prstGeom prst="rect">
            <a:avLst/>
          </a:prstGeom>
          <a:noFill/>
          <a:ln w="9525">
            <a:noFill/>
            <a:miter lim="800000"/>
            <a:headEnd/>
            <a:tailEnd/>
          </a:ln>
        </p:spPr>
        <p:txBody>
          <a:bodyPr>
            <a:spAutoFit/>
          </a:bodyPr>
          <a:lstStyle/>
          <a:p>
            <a:pPr algn="ctr"/>
            <a:r>
              <a:rPr lang="ru-RU" sz="1400">
                <a:latin typeface="Times New Roman" pitchFamily="18" charset="0"/>
                <a:cs typeface="Times New Roman" pitchFamily="18" charset="0"/>
              </a:rPr>
              <a:t>Почётный </a:t>
            </a:r>
            <a:r>
              <a:rPr lang="ru-RU" sz="1400">
                <a:latin typeface="Times New Roman" pitchFamily="18" charset="0"/>
                <a:cs typeface="Times New Roman" pitchFamily="18" charset="0"/>
                <a:hlinkClick r:id="rId3" tooltip="Атаман"/>
              </a:rPr>
              <a:t>атаман</a:t>
            </a:r>
            <a:r>
              <a:rPr lang="ru-RU" sz="1400">
                <a:latin typeface="Times New Roman" pitchFamily="18" charset="0"/>
                <a:cs typeface="Times New Roman" pitchFamily="18" charset="0"/>
              </a:rPr>
              <a:t> </a:t>
            </a:r>
          </a:p>
          <a:p>
            <a:pPr algn="ctr"/>
            <a:r>
              <a:rPr lang="ru-RU" sz="1400">
                <a:latin typeface="Times New Roman" pitchFamily="18" charset="0"/>
                <a:cs typeface="Times New Roman" pitchFamily="18" charset="0"/>
              </a:rPr>
              <a:t>станицы </a:t>
            </a:r>
            <a:r>
              <a:rPr lang="ru-RU" sz="1400">
                <a:latin typeface="Times New Roman" pitchFamily="18" charset="0"/>
                <a:cs typeface="Times New Roman" pitchFamily="18" charset="0"/>
                <a:hlinkClick r:id="rId4" tooltip="Пашковская"/>
              </a:rPr>
              <a:t>Пашковской</a:t>
            </a:r>
            <a:endParaRPr lang="ru-RU" sz="1400">
              <a:latin typeface="Times New Roman" pitchFamily="18" charset="0"/>
              <a:cs typeface="Times New Roman" pitchFamily="18" charset="0"/>
            </a:endParaRPr>
          </a:p>
        </p:txBody>
      </p:sp>
    </p:spTree>
    <p:extLst>
      <p:ext uri="{BB962C8B-B14F-4D97-AF65-F5344CB8AC3E}">
        <p14:creationId xmlns:p14="http://schemas.microsoft.com/office/powerpoint/2010/main" val="1244136085"/>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normAutofit fontScale="90000"/>
          </a:bodyPr>
          <a:lstStyle/>
          <a:p>
            <a:pPr eaLnBrk="1" hangingPunct="1"/>
            <a:r>
              <a:rPr lang="ru-RU" sz="3600" dirty="0">
                <a:solidFill>
                  <a:schemeClr val="tx1"/>
                </a:solidFill>
                <a:latin typeface="Arial Black" pitchFamily="34" charset="0"/>
              </a:rPr>
              <a:t>Зубенко Иван Афанасьевич</a:t>
            </a:r>
          </a:p>
        </p:txBody>
      </p:sp>
      <p:graphicFrame>
        <p:nvGraphicFramePr>
          <p:cNvPr id="8196" name="Object 4"/>
          <p:cNvGraphicFramePr>
            <a:graphicFrameLocks noChangeAspect="1"/>
          </p:cNvGraphicFramePr>
          <p:nvPr/>
        </p:nvGraphicFramePr>
        <p:xfrm>
          <a:off x="381000" y="1905000"/>
          <a:ext cx="3581400" cy="4695825"/>
        </p:xfrm>
        <a:graphic>
          <a:graphicData uri="http://schemas.openxmlformats.org/presentationml/2006/ole">
            <mc:AlternateContent xmlns:mc="http://schemas.openxmlformats.org/markup-compatibility/2006">
              <mc:Choice xmlns:v="urn:schemas-microsoft-com:vml" Requires="v">
                <p:oleObj spid="_x0000_s26637" name="Фотография Photo Editor" r:id="rId3" imgW="2828571" imgH="4009524" progId="">
                  <p:embed/>
                </p:oleObj>
              </mc:Choice>
              <mc:Fallback>
                <p:oleObj name="Фотография Photo Editor" r:id="rId3" imgW="2828571" imgH="400952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35814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5"/>
          <p:cNvSpPr txBox="1">
            <a:spLocks noChangeArrowheads="1"/>
          </p:cNvSpPr>
          <p:nvPr/>
        </p:nvSpPr>
        <p:spPr bwMode="auto">
          <a:xfrm>
            <a:off x="4114800" y="1752600"/>
            <a:ext cx="4800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родился в 1937 году в станице Плоской Новопокровского района Краснодарского края. Учился в Краснодарском монтажном техникуме. Окончил Высшие литературные курсы при Литературном инструменте им. </a:t>
            </a:r>
            <a:r>
              <a:rPr lang="ru-RU" sz="2000" dirty="0" err="1"/>
              <a:t>А.М.Горького</a:t>
            </a:r>
            <a:r>
              <a:rPr lang="ru-RU" sz="2000" dirty="0"/>
              <a:t> (1971). В разные годы вышли в свет сборники повестей и рассказов И. Зубенко: «Тополя в соломе» (1968), «В деревне дождь» (1969), «Портрет матери» (1985), «Судите сами» (1986</a:t>
            </a:r>
            <a:r>
              <a:rPr lang="ru-RU" sz="2000" dirty="0">
                <a:solidFill>
                  <a:srgbClr val="000099"/>
                </a:solidFill>
              </a:rPr>
              <a:t>).    </a:t>
            </a:r>
          </a:p>
        </p:txBody>
      </p:sp>
    </p:spTree>
    <p:extLst>
      <p:ext uri="{BB962C8B-B14F-4D97-AF65-F5344CB8AC3E}">
        <p14:creationId xmlns:p14="http://schemas.microsoft.com/office/powerpoint/2010/main" val="549540374"/>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0-#ppt_w/2"/>
                                          </p:val>
                                        </p:tav>
                                        <p:tav tm="100000">
                                          <p:val>
                                            <p:strVal val="#ppt_x"/>
                                          </p:val>
                                        </p:tav>
                                      </p:tavLst>
                                    </p:anim>
                                    <p:anim calcmode="lin" valueType="num">
                                      <p:cBhvr additive="base">
                                        <p:cTn id="14"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randombar(vertical)">
                                      <p:cBhvr>
                                        <p:cTn id="1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ru-RU" sz="3600" dirty="0" err="1">
                <a:solidFill>
                  <a:schemeClr val="tx1"/>
                </a:solidFill>
                <a:latin typeface="Arial Black" pitchFamily="34" charset="0"/>
              </a:rPr>
              <a:t>Абдашев</a:t>
            </a:r>
            <a:r>
              <a:rPr lang="ru-RU" sz="3600" dirty="0">
                <a:solidFill>
                  <a:schemeClr val="tx1"/>
                </a:solidFill>
                <a:latin typeface="Arial Black" pitchFamily="34" charset="0"/>
              </a:rPr>
              <a:t> Юрий Николаевич</a:t>
            </a:r>
            <a:br>
              <a:rPr lang="ru-RU" sz="3600" dirty="0">
                <a:solidFill>
                  <a:schemeClr val="tx1"/>
                </a:solidFill>
                <a:latin typeface="Arial Black" pitchFamily="34" charset="0"/>
              </a:rPr>
            </a:br>
            <a:r>
              <a:rPr lang="ru-RU" sz="3600" i="1" dirty="0">
                <a:solidFill>
                  <a:schemeClr val="tx1"/>
                </a:solidFill>
                <a:latin typeface="Arial Black" pitchFamily="34" charset="0"/>
              </a:rPr>
              <a:t>(1923 – 1999)</a:t>
            </a:r>
            <a:endParaRPr lang="ru-RU" sz="3600" dirty="0">
              <a:solidFill>
                <a:schemeClr val="tx1"/>
              </a:solidFill>
              <a:latin typeface="Arial Black" pitchFamily="34" charset="0"/>
            </a:endParaRPr>
          </a:p>
        </p:txBody>
      </p:sp>
      <p:graphicFrame>
        <p:nvGraphicFramePr>
          <p:cNvPr id="18435" name="Object 3"/>
          <p:cNvGraphicFramePr>
            <a:graphicFrameLocks noChangeAspect="1"/>
          </p:cNvGraphicFramePr>
          <p:nvPr/>
        </p:nvGraphicFramePr>
        <p:xfrm>
          <a:off x="304800" y="1981200"/>
          <a:ext cx="3124200" cy="4495800"/>
        </p:xfrm>
        <a:graphic>
          <a:graphicData uri="http://schemas.openxmlformats.org/presentationml/2006/ole">
            <mc:AlternateContent xmlns:mc="http://schemas.openxmlformats.org/markup-compatibility/2006">
              <mc:Choice xmlns:v="urn:schemas-microsoft-com:vml" Requires="v">
                <p:oleObj spid="_x0000_s27661" name="Фотография Photo Editor" r:id="rId3" imgW="2448267" imgH="3723810" progId="">
                  <p:embed/>
                </p:oleObj>
              </mc:Choice>
              <mc:Fallback>
                <p:oleObj name="Фотография Photo Editor" r:id="rId3" imgW="2448267" imgH="37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3124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4"/>
          <p:cNvSpPr txBox="1">
            <a:spLocks noChangeArrowheads="1"/>
          </p:cNvSpPr>
          <p:nvPr/>
        </p:nvSpPr>
        <p:spPr bwMode="auto">
          <a:xfrm>
            <a:off x="3733800" y="1889125"/>
            <a:ext cx="5410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родился в </a:t>
            </a:r>
            <a:r>
              <a:rPr lang="ru-RU" sz="2000" dirty="0" err="1"/>
              <a:t>г.Харбине,в</a:t>
            </a:r>
            <a:r>
              <a:rPr lang="ru-RU" sz="2000" dirty="0"/>
              <a:t> Маньчжурии В 1940г. Поступил на факультет ин. языков пединститута, но война помешала учёбе. В октябре 1941 г. он уходит добровольцем на фронт, принимает участие в битве под Москвой. По окончании военного училища участвует в освобождении Кубани от фашистов. После войны  окончил Краснодарский пединститут, работал учителем, затем в альманахе «Кубань». В эти годы появляются книги Юрия </a:t>
            </a:r>
            <a:r>
              <a:rPr lang="ru-RU" sz="2000" dirty="0" err="1"/>
              <a:t>Абдашева</a:t>
            </a:r>
            <a:r>
              <a:rPr lang="ru-RU" sz="2000" dirty="0"/>
              <a:t>, в Москве и Краснодаре издаются сборники рассказов и повестей.</a:t>
            </a:r>
          </a:p>
        </p:txBody>
      </p:sp>
    </p:spTree>
    <p:extLst>
      <p:ext uri="{BB962C8B-B14F-4D97-AF65-F5344CB8AC3E}">
        <p14:creationId xmlns:p14="http://schemas.microsoft.com/office/powerpoint/2010/main" val="4049927584"/>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1357313" y="1857375"/>
            <a:ext cx="4357687" cy="500063"/>
          </a:xfrm>
        </p:spPr>
        <p:txBody>
          <a:bodyPr>
            <a:normAutofit fontScale="90000"/>
          </a:bodyPr>
          <a:lstStyle/>
          <a:p>
            <a:pPr eaLnBrk="1" hangingPunct="1"/>
            <a:r>
              <a:rPr lang="ru-RU" sz="3200" b="1" dirty="0" err="1">
                <a:solidFill>
                  <a:schemeClr val="tx1"/>
                </a:solidFill>
                <a:latin typeface="Times New Roman" pitchFamily="18" charset="0"/>
                <a:cs typeface="Times New Roman" pitchFamily="18" charset="0"/>
              </a:rPr>
              <a:t>Неподоба</a:t>
            </a:r>
            <a:r>
              <a:rPr lang="ru-RU" sz="3200" b="1" dirty="0">
                <a:solidFill>
                  <a:schemeClr val="tx1"/>
                </a:solidFill>
                <a:latin typeface="Times New Roman" pitchFamily="18" charset="0"/>
                <a:cs typeface="Times New Roman" pitchFamily="18" charset="0"/>
              </a:rPr>
              <a:t> </a:t>
            </a:r>
            <a:br>
              <a:rPr lang="ru-RU" sz="3200" b="1" dirty="0">
                <a:solidFill>
                  <a:schemeClr val="tx1"/>
                </a:solidFill>
                <a:latin typeface="Times New Roman" pitchFamily="18" charset="0"/>
                <a:cs typeface="Times New Roman" pitchFamily="18" charset="0"/>
              </a:rPr>
            </a:br>
            <a:r>
              <a:rPr lang="ru-RU" sz="3200" b="1" dirty="0">
                <a:solidFill>
                  <a:schemeClr val="tx1"/>
                </a:solidFill>
                <a:latin typeface="Times New Roman" pitchFamily="18" charset="0"/>
                <a:cs typeface="Times New Roman" pitchFamily="18" charset="0"/>
              </a:rPr>
              <a:t>Вадим Петрович </a:t>
            </a:r>
            <a:br>
              <a:rPr lang="ru-RU" sz="3200" dirty="0">
                <a:solidFill>
                  <a:schemeClr val="tx1"/>
                </a:solidFill>
                <a:latin typeface="Times New Roman" pitchFamily="18" charset="0"/>
                <a:cs typeface="Times New Roman" pitchFamily="18" charset="0"/>
              </a:rPr>
            </a:br>
            <a:br>
              <a:rPr lang="ru-RU" sz="3200" dirty="0">
                <a:solidFill>
                  <a:schemeClr val="tx1"/>
                </a:solidFill>
                <a:latin typeface="Times New Roman" pitchFamily="18" charset="0"/>
                <a:cs typeface="Times New Roman" pitchFamily="18" charset="0"/>
              </a:rPr>
            </a:br>
            <a:br>
              <a:rPr lang="ru-RU" dirty="0"/>
            </a:br>
            <a:endParaRPr lang="ru-RU" dirty="0"/>
          </a:p>
        </p:txBody>
      </p:sp>
      <p:pic>
        <p:nvPicPr>
          <p:cNvPr id="22532" name="i-main-pic" descr="Картинка 2 из 9">
            <a:hlinkClick r:id="rId2"/>
          </p:cNvPr>
          <p:cNvPicPr>
            <a:picLocks noGrp="1"/>
          </p:cNvPicPr>
          <p:nvPr>
            <p:ph idx="1"/>
          </p:nvPr>
        </p:nvPicPr>
        <p:blipFill>
          <a:blip r:embed="rId3" r:link="rId4" cstate="print"/>
          <a:srcRect/>
          <a:stretch>
            <a:fillRect/>
          </a:stretch>
        </p:blipFill>
        <p:spPr>
          <a:xfrm>
            <a:off x="285750" y="2214563"/>
            <a:ext cx="1966913" cy="2928937"/>
          </a:xfrm>
        </p:spPr>
      </p:pic>
      <p:sp>
        <p:nvSpPr>
          <p:cNvPr id="4" name="Дата 3"/>
          <p:cNvSpPr>
            <a:spLocks noGrp="1"/>
          </p:cNvSpPr>
          <p:nvPr>
            <p:ph type="dt" sz="half" idx="10"/>
          </p:nvPr>
        </p:nvSpPr>
        <p:spPr/>
        <p:txBody>
          <a:bodyPr/>
          <a:lstStyle/>
          <a:p>
            <a:pPr>
              <a:defRPr/>
            </a:pPr>
            <a:fld id="{EBAD4808-2419-4F12-AF52-A65807B1A9F8}" type="datetime1">
              <a:rPr lang="ru-RU" smtClean="0"/>
              <a:pPr>
                <a:defRPr/>
              </a:pPr>
              <a:t>05.10.2022</a:t>
            </a:fld>
            <a:endParaRPr lang="ru-RU"/>
          </a:p>
        </p:txBody>
      </p:sp>
      <p:sp>
        <p:nvSpPr>
          <p:cNvPr id="5" name="Номер слайда 4"/>
          <p:cNvSpPr>
            <a:spLocks noGrp="1"/>
          </p:cNvSpPr>
          <p:nvPr>
            <p:ph type="sldNum" sz="quarter" idx="12"/>
          </p:nvPr>
        </p:nvSpPr>
        <p:spPr/>
        <p:txBody>
          <a:bodyPr/>
          <a:lstStyle/>
          <a:p>
            <a:pPr>
              <a:defRPr/>
            </a:pPr>
            <a:fld id="{CAD28C3D-68EA-476D-9789-DCF938A519E4}" type="slidenum">
              <a:rPr lang="ru-RU" smtClean="0"/>
              <a:pPr>
                <a:defRPr/>
              </a:pPr>
              <a:t>18</a:t>
            </a:fld>
            <a:endParaRPr lang="ru-RU"/>
          </a:p>
        </p:txBody>
      </p:sp>
      <p:sp>
        <p:nvSpPr>
          <p:cNvPr id="22533" name="Прямоугольник 6"/>
          <p:cNvSpPr>
            <a:spLocks noChangeArrowheads="1"/>
          </p:cNvSpPr>
          <p:nvPr/>
        </p:nvSpPr>
        <p:spPr bwMode="auto">
          <a:xfrm>
            <a:off x="2500313" y="2357438"/>
            <a:ext cx="6286500" cy="3170237"/>
          </a:xfrm>
          <a:prstGeom prst="rect">
            <a:avLst/>
          </a:prstGeom>
          <a:noFill/>
          <a:ln w="9525">
            <a:noFill/>
            <a:miter lim="800000"/>
            <a:headEnd/>
            <a:tailEnd/>
          </a:ln>
        </p:spPr>
        <p:txBody>
          <a:bodyPr>
            <a:spAutoFit/>
          </a:bodyPr>
          <a:lstStyle/>
          <a:p>
            <a:pPr algn="just">
              <a:buFont typeface="Wingdings 2" pitchFamily="18" charset="2"/>
              <a:buChar char=""/>
            </a:pPr>
            <a:r>
              <a:rPr lang="ru-RU" sz="2000" b="1" dirty="0">
                <a:latin typeface="Times New Roman" pitchFamily="18" charset="0"/>
                <a:cs typeface="Times New Roman" pitchFamily="18" charset="0"/>
              </a:rPr>
              <a:t>Родился в 1941 году. Детство и юность поэта прошли в станицах </a:t>
            </a:r>
            <a:r>
              <a:rPr lang="ru-RU" sz="2000" b="1" dirty="0" err="1">
                <a:latin typeface="Times New Roman" pitchFamily="18" charset="0"/>
                <a:cs typeface="Times New Roman" pitchFamily="18" charset="0"/>
              </a:rPr>
              <a:t>Абинской</a:t>
            </a:r>
            <a:r>
              <a:rPr lang="ru-RU" sz="2000" b="1" dirty="0">
                <a:latin typeface="Times New Roman" pitchFamily="18" charset="0"/>
                <a:cs typeface="Times New Roman" pitchFamily="18" charset="0"/>
              </a:rPr>
              <a:t> и </a:t>
            </a:r>
            <a:r>
              <a:rPr lang="ru-RU" sz="2000" b="1" dirty="0" err="1">
                <a:latin typeface="Times New Roman" pitchFamily="18" charset="0"/>
                <a:cs typeface="Times New Roman" pitchFamily="18" charset="0"/>
              </a:rPr>
              <a:t>Белореченской</a:t>
            </a:r>
            <a:r>
              <a:rPr lang="ru-RU" sz="2000" b="1" dirty="0">
                <a:latin typeface="Times New Roman" pitchFamily="18" charset="0"/>
                <a:cs typeface="Times New Roman" pitchFamily="18" charset="0"/>
              </a:rPr>
              <a:t>. Стихи начал писать в ранней юности. Много лет работал редактором, выпустил в свет более сотни книг кубанских писателей.</a:t>
            </a:r>
          </a:p>
          <a:p>
            <a:pPr algn="just">
              <a:buFont typeface="Wingdings 2" pitchFamily="18" charset="2"/>
              <a:buChar char=""/>
            </a:pPr>
            <a:r>
              <a:rPr lang="ru-RU" sz="2000" b="1" dirty="0">
                <a:latin typeface="Times New Roman" pitchFamily="18" charset="0"/>
                <a:cs typeface="Times New Roman" pitchFamily="18" charset="0"/>
              </a:rPr>
              <a:t>В.П. </a:t>
            </a:r>
            <a:r>
              <a:rPr lang="ru-RU" sz="2000" b="1" dirty="0" err="1">
                <a:latin typeface="Times New Roman" pitchFamily="18" charset="0"/>
                <a:cs typeface="Times New Roman" pitchFamily="18" charset="0"/>
              </a:rPr>
              <a:t>Неподоба</a:t>
            </a:r>
            <a:r>
              <a:rPr lang="ru-RU" sz="2000" b="1" dirty="0">
                <a:latin typeface="Times New Roman" pitchFamily="18" charset="0"/>
                <a:cs typeface="Times New Roman" pitchFamily="18" charset="0"/>
              </a:rPr>
              <a:t> - автор семнадцати книг поэзии и прозы для взрослых и детей: «Вербное утро», «Ранние </a:t>
            </a:r>
            <a:r>
              <a:rPr lang="ru-RU" sz="2000" b="1" dirty="0" err="1">
                <a:latin typeface="Times New Roman" pitchFamily="18" charset="0"/>
                <a:cs typeface="Times New Roman" pitchFamily="18" charset="0"/>
              </a:rPr>
              <a:t>заморозки»,«Гордость</a:t>
            </a:r>
            <a:r>
              <a:rPr lang="ru-RU" sz="2000" b="1" dirty="0">
                <a:latin typeface="Times New Roman" pitchFamily="18" charset="0"/>
                <a:cs typeface="Times New Roman" pitchFamily="18" charset="0"/>
              </a:rPr>
              <a:t> земли», «Солнышко проснулось», «Череда», «День спасения», «Моё пророчество» и другие. </a:t>
            </a:r>
          </a:p>
        </p:txBody>
      </p:sp>
      <p:sp>
        <p:nvSpPr>
          <p:cNvPr id="8" name="Прямоугольник 7"/>
          <p:cNvSpPr/>
          <p:nvPr/>
        </p:nvSpPr>
        <p:spPr>
          <a:xfrm>
            <a:off x="5072063" y="285750"/>
            <a:ext cx="4572000" cy="1754188"/>
          </a:xfrm>
          <a:prstGeom prst="rect">
            <a:avLst/>
          </a:prstGeom>
        </p:spPr>
        <p:txBody>
          <a:bodyPr>
            <a:spAutoFit/>
          </a:bodyPr>
          <a:lstStyle/>
          <a:p>
            <a:pPr>
              <a:defRPr/>
            </a:pP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 каждого на свете есть, наверно, </a:t>
            </a:r>
            <a:b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Любимый уголок земли, такой, </a:t>
            </a:r>
            <a:b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Где листья по-особому на вербе </a:t>
            </a:r>
            <a:b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Склонились над задумчивой водой. </a:t>
            </a:r>
          </a:p>
          <a:p>
            <a:pPr>
              <a:defRPr/>
            </a:pP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В. П. </a:t>
            </a:r>
            <a:r>
              <a:rPr lang="ru-RU"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Неподоба</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b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ru-RU" b="1"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90198082"/>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500" y="2071688"/>
            <a:ext cx="5972175" cy="4429125"/>
          </a:xfrm>
        </p:spPr>
        <p:txBody>
          <a:bodyPr>
            <a:normAutofit fontScale="70000" lnSpcReduction="20000"/>
          </a:bodyPr>
          <a:lstStyle/>
          <a:p>
            <a:pPr algn="just" eaLnBrk="1" fontAlgn="auto" hangingPunct="1">
              <a:spcBef>
                <a:spcPts val="0"/>
              </a:spcBef>
              <a:spcAft>
                <a:spcPts val="0"/>
              </a:spcAft>
              <a:defRPr/>
            </a:pPr>
            <a:r>
              <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Родился в 1920 году на Дону. Детские и школьные годы провёл на Кубани: в станице Брюховецкой. Первые стихи написал в четвёртом классе.</a:t>
            </a:r>
          </a:p>
          <a:p>
            <a:pPr algn="just" eaLnBrk="1" fontAlgn="auto" hangingPunct="1">
              <a:spcBef>
                <a:spcPts val="0"/>
              </a:spcBef>
              <a:spcAft>
                <a:spcPts val="0"/>
              </a:spcAft>
              <a:buFont typeface="Wingdings 2"/>
              <a:buChar char=""/>
              <a:defRPr/>
            </a:pPr>
            <a:r>
              <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 первого дня войны был на фронте. Награждён орденами и медалями. Более двадцати лет служил в авиации. Автор двадцати поэтических сборников, из них - шесть написаны для детей. На эти стихи кубанские композиторы создали десятки песен и две оперетты.</a:t>
            </a:r>
          </a:p>
          <a:p>
            <a:pPr algn="just" eaLnBrk="1" fontAlgn="auto" hangingPunct="1">
              <a:spcBef>
                <a:spcPts val="0"/>
              </a:spcBef>
              <a:spcAft>
                <a:spcPts val="0"/>
              </a:spcAft>
              <a:buFont typeface="Wingdings 2"/>
              <a:buChar char=""/>
              <a:defRPr/>
            </a:pPr>
            <a:r>
              <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 Обойщиков автор книг о Героях Советского Союза: «Кубани славные сыны» и «Золотые звёзды Кубани». </a:t>
            </a:r>
          </a:p>
          <a:p>
            <a:pPr algn="just" eaLnBrk="1" hangingPunct="1">
              <a:defRPr/>
            </a:pPr>
            <a:endParaRPr lang="ru-RU" sz="2400" b="1" dirty="0"/>
          </a:p>
        </p:txBody>
      </p:sp>
      <p:sp>
        <p:nvSpPr>
          <p:cNvPr id="21505" name="Заголовок 1"/>
          <p:cNvSpPr>
            <a:spLocks noGrp="1"/>
          </p:cNvSpPr>
          <p:nvPr>
            <p:ph type="ctrTitle"/>
          </p:nvPr>
        </p:nvSpPr>
        <p:spPr>
          <a:xfrm>
            <a:off x="1857375" y="428625"/>
            <a:ext cx="6929438" cy="428625"/>
          </a:xfrm>
        </p:spPr>
        <p:txBody>
          <a:bodyPr>
            <a:normAutofit fontScale="90000"/>
          </a:bodyPr>
          <a:lstStyle/>
          <a:p>
            <a:pPr eaLnBrk="1" hangingPunct="1"/>
            <a:r>
              <a:rPr lang="ru-RU" sz="1600">
                <a:latin typeface="Times New Roman" pitchFamily="18" charset="0"/>
                <a:cs typeface="Times New Roman" pitchFamily="18" charset="0"/>
              </a:rPr>
              <a:t>. </a:t>
            </a:r>
            <a:br>
              <a:rPr lang="ru-RU"/>
            </a:br>
            <a:endParaRPr lang="ru-RU"/>
          </a:p>
        </p:txBody>
      </p:sp>
      <p:sp>
        <p:nvSpPr>
          <p:cNvPr id="4" name="Прямоугольник 3"/>
          <p:cNvSpPr/>
          <p:nvPr/>
        </p:nvSpPr>
        <p:spPr>
          <a:xfrm>
            <a:off x="4572000" y="357188"/>
            <a:ext cx="4572000" cy="1754187"/>
          </a:xfrm>
          <a:prstGeom prst="rect">
            <a:avLst/>
          </a:prstGeom>
        </p:spPr>
        <p:txBody>
          <a:bodyPr>
            <a:spAutoFit/>
          </a:bodyPr>
          <a:lstStyle/>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Отчий край! Вишнёвые рассветы, </a:t>
            </a:r>
          </a:p>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Двух морей и неба синева. </a:t>
            </a:r>
          </a:p>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Для тебя кубанские поэты </a:t>
            </a:r>
          </a:p>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Сохранили лучшие слова</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r" fontAlgn="auto">
              <a:spcBef>
                <a:spcPts val="0"/>
              </a:spcBef>
              <a:spcAft>
                <a:spcPts val="0"/>
              </a:spcAft>
              <a:buFont typeface="Wingdings 2"/>
              <a:buNone/>
              <a:defRPr/>
            </a:pPr>
            <a:r>
              <a:rPr lang="ru-RU" i="1" dirty="0">
                <a:solidFill>
                  <a:schemeClr val="accent6">
                    <a:lumMod val="50000"/>
                  </a:schemeClr>
                </a:solidFill>
                <a:effectLst>
                  <a:outerShdw blurRad="38100" dist="38100" dir="2700000" algn="tl">
                    <a:srgbClr val="000000">
                      <a:alpha val="43137"/>
                    </a:srgbClr>
                  </a:outerShdw>
                </a:effectLst>
              </a:rPr>
              <a:t>К. Обойщиков </a:t>
            </a:r>
            <a:endParaRPr lang="ru-RU" dirty="0">
              <a:solidFill>
                <a:schemeClr val="accent6">
                  <a:lumMod val="50000"/>
                </a:schemeClr>
              </a:solidFill>
              <a:effectLst>
                <a:outerShdw blurRad="38100" dist="38100" dir="2700000" algn="tl">
                  <a:srgbClr val="000000">
                    <a:alpha val="43137"/>
                  </a:srgbClr>
                </a:outerShdw>
              </a:effectLst>
            </a:endParaRPr>
          </a:p>
          <a:p>
            <a:pPr fontAlgn="auto">
              <a:spcBef>
                <a:spcPts val="0"/>
              </a:spcBef>
              <a:spcAft>
                <a:spcPts val="0"/>
              </a:spcAft>
              <a:buFont typeface="Wingdings 2"/>
              <a:buNone/>
              <a:defRPr/>
            </a:pPr>
            <a:r>
              <a:rPr lang="ru-RU" dirty="0"/>
              <a:t>     </a:t>
            </a:r>
          </a:p>
        </p:txBody>
      </p:sp>
      <p:pic>
        <p:nvPicPr>
          <p:cNvPr id="21508" name="Рисунок 4" descr="kronid_jubilej"/>
          <p:cNvPicPr>
            <a:picLocks noChangeAspect="1" noChangeArrowheads="1"/>
          </p:cNvPicPr>
          <p:nvPr/>
        </p:nvPicPr>
        <p:blipFill>
          <a:blip r:embed="rId2" cstate="print"/>
          <a:srcRect/>
          <a:stretch>
            <a:fillRect/>
          </a:stretch>
        </p:blipFill>
        <p:spPr bwMode="auto">
          <a:xfrm>
            <a:off x="214313" y="2071688"/>
            <a:ext cx="2643187" cy="3714750"/>
          </a:xfrm>
          <a:prstGeom prst="rect">
            <a:avLst/>
          </a:prstGeom>
          <a:noFill/>
          <a:ln w="9525">
            <a:noFill/>
            <a:miter lim="800000"/>
            <a:headEnd/>
            <a:tailEnd/>
          </a:ln>
        </p:spPr>
      </p:pic>
      <p:sp>
        <p:nvSpPr>
          <p:cNvPr id="21509" name="Rectangle 1"/>
          <p:cNvSpPr>
            <a:spLocks noChangeArrowheads="1"/>
          </p:cNvSpPr>
          <p:nvPr/>
        </p:nvSpPr>
        <p:spPr bwMode="auto">
          <a:xfrm>
            <a:off x="2071688" y="857250"/>
            <a:ext cx="4143375" cy="1077913"/>
          </a:xfrm>
          <a:prstGeom prst="rect">
            <a:avLst/>
          </a:prstGeom>
          <a:noFill/>
          <a:ln w="9525">
            <a:noFill/>
            <a:miter lim="800000"/>
            <a:headEnd/>
            <a:tailEnd/>
          </a:ln>
        </p:spPr>
        <p:txBody>
          <a:bodyPr anchor="ctr">
            <a:spAutoFit/>
          </a:bodyPr>
          <a:lstStyle/>
          <a:p>
            <a:r>
              <a:rPr lang="ru-RU" sz="3200" b="1">
                <a:latin typeface="Times New Roman" pitchFamily="18" charset="0"/>
                <a:cs typeface="Times New Roman" pitchFamily="18" charset="0"/>
              </a:rPr>
              <a:t>Обойщиков Кронид Александрович</a:t>
            </a:r>
            <a:endParaRPr lang="ru-RU" sz="3200">
              <a:latin typeface="Times New Roman" pitchFamily="18" charset="0"/>
              <a:cs typeface="Times New Roman" pitchFamily="18" charset="0"/>
            </a:endParaRPr>
          </a:p>
        </p:txBody>
      </p:sp>
    </p:spTree>
    <p:extLst>
      <p:ext uri="{BB962C8B-B14F-4D97-AF65-F5344CB8AC3E}">
        <p14:creationId xmlns:p14="http://schemas.microsoft.com/office/powerpoint/2010/main" val="2786722550"/>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9" name="Picture 13" descr="Картинка 21 из 828"/>
          <p:cNvPicPr>
            <a:picLocks noChangeAspect="1" noChangeArrowheads="1"/>
          </p:cNvPicPr>
          <p:nvPr/>
        </p:nvPicPr>
        <p:blipFill>
          <a:blip r:embed="rId2" cstate="print"/>
          <a:srcRect/>
          <a:stretch>
            <a:fillRect/>
          </a:stretch>
        </p:blipFill>
        <p:spPr bwMode="auto">
          <a:xfrm>
            <a:off x="-1862138" y="-28575"/>
            <a:ext cx="12868276" cy="6915150"/>
          </a:xfrm>
          <a:prstGeom prst="rect">
            <a:avLst/>
          </a:prstGeom>
          <a:noFill/>
        </p:spPr>
      </p:pic>
      <p:pic>
        <p:nvPicPr>
          <p:cNvPr id="14341" name="Picture 5" descr="Картинка 1 из 297110"/>
          <p:cNvPicPr>
            <a:picLocks noChangeAspect="1" noChangeArrowheads="1"/>
          </p:cNvPicPr>
          <p:nvPr/>
        </p:nvPicPr>
        <p:blipFill>
          <a:blip r:embed="rId3" cstate="print"/>
          <a:srcRect/>
          <a:stretch>
            <a:fillRect/>
          </a:stretch>
        </p:blipFill>
        <p:spPr bwMode="auto">
          <a:xfrm>
            <a:off x="250825" y="333375"/>
            <a:ext cx="3070225" cy="3789363"/>
          </a:xfrm>
          <a:prstGeom prst="rect">
            <a:avLst/>
          </a:prstGeom>
          <a:noFill/>
        </p:spPr>
      </p:pic>
      <p:pic>
        <p:nvPicPr>
          <p:cNvPr id="14347" name="Picture 11" descr="Картинка 2 из 142810"/>
          <p:cNvPicPr>
            <a:picLocks noChangeAspect="1" noChangeArrowheads="1"/>
          </p:cNvPicPr>
          <p:nvPr/>
        </p:nvPicPr>
        <p:blipFill>
          <a:blip r:embed="rId4" cstate="print"/>
          <a:srcRect/>
          <a:stretch>
            <a:fillRect/>
          </a:stretch>
        </p:blipFill>
        <p:spPr bwMode="auto">
          <a:xfrm>
            <a:off x="5795963" y="2636838"/>
            <a:ext cx="3068637" cy="3933825"/>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2000"/>
                                        <p:tgtEl>
                                          <p:spTgt spid="14341"/>
                                        </p:tgtEl>
                                      </p:cBhvr>
                                    </p:animEffect>
                                    <p:anim calcmode="lin" valueType="num">
                                      <p:cBhvr>
                                        <p:cTn id="8" dur="2000" fill="hold"/>
                                        <p:tgtEl>
                                          <p:spTgt spid="14341"/>
                                        </p:tgtEl>
                                        <p:attrNameLst>
                                          <p:attrName>style.rotation</p:attrName>
                                        </p:attrNameLst>
                                      </p:cBhvr>
                                      <p:tavLst>
                                        <p:tav tm="0">
                                          <p:val>
                                            <p:fltVal val="720"/>
                                          </p:val>
                                        </p:tav>
                                        <p:tav tm="100000">
                                          <p:val>
                                            <p:fltVal val="0"/>
                                          </p:val>
                                        </p:tav>
                                      </p:tavLst>
                                    </p:anim>
                                    <p:anim calcmode="lin" valueType="num">
                                      <p:cBhvr>
                                        <p:cTn id="9" dur="2000" fill="hold"/>
                                        <p:tgtEl>
                                          <p:spTgt spid="14341"/>
                                        </p:tgtEl>
                                        <p:attrNameLst>
                                          <p:attrName>ppt_h</p:attrName>
                                        </p:attrNameLst>
                                      </p:cBhvr>
                                      <p:tavLst>
                                        <p:tav tm="0">
                                          <p:val>
                                            <p:fltVal val="0"/>
                                          </p:val>
                                        </p:tav>
                                        <p:tav tm="100000">
                                          <p:val>
                                            <p:strVal val="#ppt_h"/>
                                          </p:val>
                                        </p:tav>
                                      </p:tavLst>
                                    </p:anim>
                                    <p:anim calcmode="lin" valueType="num">
                                      <p:cBhvr>
                                        <p:cTn id="10" dur="2000" fill="hold"/>
                                        <p:tgtEl>
                                          <p:spTgt spid="1434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animEffect transition="in" filter="fade">
                                      <p:cBhvr>
                                        <p:cTn id="15" dur="2000"/>
                                        <p:tgtEl>
                                          <p:spTgt spid="14347"/>
                                        </p:tgtEl>
                                      </p:cBhvr>
                                    </p:animEffect>
                                    <p:anim calcmode="lin" valueType="num">
                                      <p:cBhvr>
                                        <p:cTn id="16" dur="2000" fill="hold"/>
                                        <p:tgtEl>
                                          <p:spTgt spid="14347"/>
                                        </p:tgtEl>
                                        <p:attrNameLst>
                                          <p:attrName>style.rotation</p:attrName>
                                        </p:attrNameLst>
                                      </p:cBhvr>
                                      <p:tavLst>
                                        <p:tav tm="0">
                                          <p:val>
                                            <p:fltVal val="720"/>
                                          </p:val>
                                        </p:tav>
                                        <p:tav tm="100000">
                                          <p:val>
                                            <p:fltVal val="0"/>
                                          </p:val>
                                        </p:tav>
                                      </p:tavLst>
                                    </p:anim>
                                    <p:anim calcmode="lin" valueType="num">
                                      <p:cBhvr>
                                        <p:cTn id="17" dur="2000" fill="hold"/>
                                        <p:tgtEl>
                                          <p:spTgt spid="14347"/>
                                        </p:tgtEl>
                                        <p:attrNameLst>
                                          <p:attrName>ppt_h</p:attrName>
                                        </p:attrNameLst>
                                      </p:cBhvr>
                                      <p:tavLst>
                                        <p:tav tm="0">
                                          <p:val>
                                            <p:fltVal val="0"/>
                                          </p:val>
                                        </p:tav>
                                        <p:tav tm="100000">
                                          <p:val>
                                            <p:strVal val="#ppt_h"/>
                                          </p:val>
                                        </p:tav>
                                      </p:tavLst>
                                    </p:anim>
                                    <p:anim calcmode="lin" valueType="num">
                                      <p:cBhvr>
                                        <p:cTn id="18" dur="2000" fill="hold"/>
                                        <p:tgtEl>
                                          <p:spTgt spid="1434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ru-RU" sz="3600" dirty="0" err="1">
                <a:solidFill>
                  <a:schemeClr val="tx1"/>
                </a:solidFill>
                <a:latin typeface="Arial Black" pitchFamily="34" charset="0"/>
              </a:rPr>
              <a:t>Пальман</a:t>
            </a:r>
            <a:r>
              <a:rPr lang="ru-RU" sz="3600" dirty="0">
                <a:solidFill>
                  <a:schemeClr val="tx1"/>
                </a:solidFill>
                <a:latin typeface="Arial Black" pitchFamily="34" charset="0"/>
              </a:rPr>
              <a:t> Вячеслав Иванович</a:t>
            </a:r>
          </a:p>
        </p:txBody>
      </p:sp>
      <p:graphicFrame>
        <p:nvGraphicFramePr>
          <p:cNvPr id="20483" name="Object 3"/>
          <p:cNvGraphicFramePr>
            <a:graphicFrameLocks noChangeAspect="1"/>
          </p:cNvGraphicFramePr>
          <p:nvPr/>
        </p:nvGraphicFramePr>
        <p:xfrm>
          <a:off x="609600" y="2057400"/>
          <a:ext cx="3124200" cy="4343400"/>
        </p:xfrm>
        <a:graphic>
          <a:graphicData uri="http://schemas.openxmlformats.org/presentationml/2006/ole">
            <mc:AlternateContent xmlns:mc="http://schemas.openxmlformats.org/markup-compatibility/2006">
              <mc:Choice xmlns:v="urn:schemas-microsoft-com:vml" Requires="v">
                <p:oleObj spid="_x0000_s28685" name="Фотография Photo Editor" r:id="rId3" imgW="2685714" imgH="3801006" progId="">
                  <p:embed/>
                </p:oleObj>
              </mc:Choice>
              <mc:Fallback>
                <p:oleObj name="Фотография Photo Editor" r:id="rId3" imgW="2685714" imgH="380100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3124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4" name="Text Box 4"/>
          <p:cNvSpPr txBox="1">
            <a:spLocks noChangeArrowheads="1"/>
          </p:cNvSpPr>
          <p:nvPr/>
        </p:nvSpPr>
        <p:spPr bwMode="auto">
          <a:xfrm>
            <a:off x="3810000" y="1600200"/>
            <a:ext cx="533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endParaRPr lang="ru-RU" sz="2000">
              <a:latin typeface="Times New Roman" pitchFamily="18" charset="0"/>
            </a:endParaRPr>
          </a:p>
        </p:txBody>
      </p:sp>
      <p:sp>
        <p:nvSpPr>
          <p:cNvPr id="20485" name="Text Box 6"/>
          <p:cNvSpPr txBox="1">
            <a:spLocks noChangeArrowheads="1"/>
          </p:cNvSpPr>
          <p:nvPr/>
        </p:nvSpPr>
        <p:spPr bwMode="auto">
          <a:xfrm>
            <a:off x="2286000" y="838200"/>
            <a:ext cx="495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endParaRPr lang="ru-RU"/>
          </a:p>
        </p:txBody>
      </p:sp>
      <p:sp>
        <p:nvSpPr>
          <p:cNvPr id="20486" name="Text Box 7"/>
          <p:cNvSpPr txBox="1">
            <a:spLocks noChangeArrowheads="1"/>
          </p:cNvSpPr>
          <p:nvPr/>
        </p:nvSpPr>
        <p:spPr bwMode="auto">
          <a:xfrm>
            <a:off x="3962400" y="1371600"/>
            <a:ext cx="518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endParaRPr lang="ru-RU"/>
          </a:p>
        </p:txBody>
      </p:sp>
      <p:sp>
        <p:nvSpPr>
          <p:cNvPr id="20488" name="Text Box 8"/>
          <p:cNvSpPr txBox="1">
            <a:spLocks noChangeArrowheads="1"/>
          </p:cNvSpPr>
          <p:nvPr/>
        </p:nvSpPr>
        <p:spPr bwMode="auto">
          <a:xfrm>
            <a:off x="3886200" y="2133600"/>
            <a:ext cx="5029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err="1"/>
              <a:t>Пальман</a:t>
            </a:r>
            <a:r>
              <a:rPr lang="ru-RU" sz="2000" dirty="0"/>
              <a:t> В.И. родился в 1914 г., под Рязанью. Окончил сельско-хозяйственный техникум и Высшие литературные курсы. Участник Великой Отечественной войны. Трудился в Рязанской, Магаданской областях, Краснодарском крае. Первая книга – сборник рассказов – вышла в 1955 году в городе Краснодаре. Глава «Ущелье Желобного» взята из романа «Песни чёрного дрозда».</a:t>
            </a:r>
          </a:p>
        </p:txBody>
      </p:sp>
    </p:spTree>
    <p:extLst>
      <p:ext uri="{BB962C8B-B14F-4D97-AF65-F5344CB8AC3E}">
        <p14:creationId xmlns:p14="http://schemas.microsoft.com/office/powerpoint/2010/main" val="298242851"/>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gtEl>
                                        <p:attrNameLst>
                                          <p:attrName>style.visibility</p:attrName>
                                        </p:attrNameLst>
                                      </p:cBhvr>
                                      <p:to>
                                        <p:strVal val="visible"/>
                                      </p:to>
                                    </p:set>
                                    <p:anim calcmode="lin" valueType="num">
                                      <p:cBhvr additive="base">
                                        <p:cTn id="13" dur="500" fill="hold"/>
                                        <p:tgtEl>
                                          <p:spTgt spid="20483"/>
                                        </p:tgtEl>
                                        <p:attrNameLst>
                                          <p:attrName>ppt_x</p:attrName>
                                        </p:attrNameLst>
                                      </p:cBhvr>
                                      <p:tavLst>
                                        <p:tav tm="0">
                                          <p:val>
                                            <p:strVal val="0-#ppt_w/2"/>
                                          </p:val>
                                        </p:tav>
                                        <p:tav tm="100000">
                                          <p:val>
                                            <p:strVal val="#ppt_x"/>
                                          </p:val>
                                        </p:tav>
                                      </p:tavLst>
                                    </p:anim>
                                    <p:anim calcmode="lin" valueType="num">
                                      <p:cBhvr additive="base">
                                        <p:cTn id="14"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5" fill="hold" grpId="0" nodeType="click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checkerboard(down)">
                                      <p:cBhvr>
                                        <p:cTn id="19"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normAutofit fontScale="90000"/>
          </a:bodyPr>
          <a:lstStyle/>
          <a:p>
            <a:pPr eaLnBrk="1" hangingPunct="1"/>
            <a:r>
              <a:rPr lang="ru-RU" sz="3600" dirty="0">
                <a:solidFill>
                  <a:schemeClr val="tx1"/>
                </a:solidFill>
                <a:latin typeface="Arial Black" pitchFamily="34" charset="0"/>
              </a:rPr>
              <a:t>Зиновьев Николай Александрович</a:t>
            </a:r>
          </a:p>
        </p:txBody>
      </p:sp>
      <p:graphicFrame>
        <p:nvGraphicFramePr>
          <p:cNvPr id="21507" name="Object 3"/>
          <p:cNvGraphicFramePr>
            <a:graphicFrameLocks noChangeAspect="1"/>
          </p:cNvGraphicFramePr>
          <p:nvPr/>
        </p:nvGraphicFramePr>
        <p:xfrm>
          <a:off x="381000" y="1752600"/>
          <a:ext cx="3733800" cy="4648200"/>
        </p:xfrm>
        <a:graphic>
          <a:graphicData uri="http://schemas.openxmlformats.org/presentationml/2006/ole">
            <mc:AlternateContent xmlns:mc="http://schemas.openxmlformats.org/markup-compatibility/2006">
              <mc:Choice xmlns:v="urn:schemas-microsoft-com:vml" Requires="v">
                <p:oleObj spid="_x0000_s29709" name="Фотография Photo Editor" r:id="rId3" imgW="3200000" imgH="3753374" progId="">
                  <p:embed/>
                </p:oleObj>
              </mc:Choice>
              <mc:Fallback>
                <p:oleObj name="Фотография Photo Editor" r:id="rId3" imgW="3200000" imgH="375337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733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4"/>
          <p:cNvSpPr txBox="1">
            <a:spLocks noChangeArrowheads="1"/>
          </p:cNvSpPr>
          <p:nvPr/>
        </p:nvSpPr>
        <p:spPr bwMode="auto">
          <a:xfrm>
            <a:off x="4419600" y="1828800"/>
            <a:ext cx="4724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Зиновьев Н.А. родился в </a:t>
            </a:r>
            <a:r>
              <a:rPr lang="ru-RU" sz="2000" dirty="0" err="1"/>
              <a:t>г.Кореновске</a:t>
            </a:r>
            <a:r>
              <a:rPr lang="ru-RU" sz="2000" dirty="0"/>
              <a:t> в 1960 году. Учился в ПТУ, в </a:t>
            </a:r>
            <a:r>
              <a:rPr lang="ru-RU" sz="2000" dirty="0" err="1"/>
              <a:t>станко</a:t>
            </a:r>
            <a:r>
              <a:rPr lang="ru-RU" sz="2000" dirty="0"/>
              <a:t>-строительном техникуме, в Кубанском государственном университете. Работал грузчиком, электросварщиком Первая книга стихов «Я иду по земле» вышла в 1987 году. В 1993 году был принят в Союз писателей России.                     В конце 90-х гг. изданы сборники «Полёт души»,  и «Седое сердце».</a:t>
            </a:r>
          </a:p>
        </p:txBody>
      </p:sp>
    </p:spTree>
    <p:extLst>
      <p:ext uri="{BB962C8B-B14F-4D97-AF65-F5344CB8AC3E}">
        <p14:creationId xmlns:p14="http://schemas.microsoft.com/office/powerpoint/2010/main" val="3079014052"/>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7"/>
                                        </p:tgtEl>
                                        <p:attrNameLst>
                                          <p:attrName>style.visibility</p:attrName>
                                        </p:attrNameLst>
                                      </p:cBhvr>
                                      <p:to>
                                        <p:strVal val="visible"/>
                                      </p:to>
                                    </p:set>
                                    <p:anim calcmode="lin" valueType="num">
                                      <p:cBhvr additive="base">
                                        <p:cTn id="13" dur="500" fill="hold"/>
                                        <p:tgtEl>
                                          <p:spTgt spid="21507"/>
                                        </p:tgtEl>
                                        <p:attrNameLst>
                                          <p:attrName>ppt_x</p:attrName>
                                        </p:attrNameLst>
                                      </p:cBhvr>
                                      <p:tavLst>
                                        <p:tav tm="0">
                                          <p:val>
                                            <p:strVal val="0-#ppt_w/2"/>
                                          </p:val>
                                        </p:tav>
                                        <p:tav tm="100000">
                                          <p:val>
                                            <p:strVal val="#ppt_x"/>
                                          </p:val>
                                        </p:tav>
                                      </p:tavLst>
                                    </p:anim>
                                    <p:anim calcmode="lin" valueType="num">
                                      <p:cBhvr additive="base">
                                        <p:cTn id="14"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1+#ppt_w/2"/>
                                          </p:val>
                                        </p:tav>
                                        <p:tav tm="100000">
                                          <p:val>
                                            <p:strVal val="#ppt_x"/>
                                          </p:val>
                                        </p:tav>
                                      </p:tavLst>
                                    </p:anim>
                                    <p:anim calcmode="lin" valueType="num">
                                      <p:cBhvr additive="base">
                                        <p:cTn id="20"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2400" cy="914400"/>
          </a:xfrm>
        </p:spPr>
        <p:txBody>
          <a:bodyPr>
            <a:normAutofit fontScale="90000"/>
          </a:bodyPr>
          <a:lstStyle/>
          <a:p>
            <a:pPr eaLnBrk="1" hangingPunct="1"/>
            <a:r>
              <a:rPr lang="ru-RU" sz="3600" b="1" dirty="0">
                <a:solidFill>
                  <a:schemeClr val="tx1"/>
                </a:solidFill>
                <a:latin typeface="Arial Black" pitchFamily="34" charset="0"/>
              </a:rPr>
              <a:t>Хохлов Сергей </a:t>
            </a:r>
            <a:r>
              <a:rPr lang="ru-RU" sz="3600" b="1" dirty="0" err="1">
                <a:solidFill>
                  <a:schemeClr val="tx1"/>
                </a:solidFill>
                <a:latin typeface="Arial Black" pitchFamily="34" charset="0"/>
              </a:rPr>
              <a:t>Никанорович</a:t>
            </a:r>
            <a:endParaRPr lang="ru-RU" sz="3600" b="1" dirty="0">
              <a:solidFill>
                <a:schemeClr val="tx1"/>
              </a:solidFill>
              <a:latin typeface="Arial Black" pitchFamily="34" charset="0"/>
            </a:endParaRPr>
          </a:p>
        </p:txBody>
      </p:sp>
      <p:graphicFrame>
        <p:nvGraphicFramePr>
          <p:cNvPr id="12291" name="Object 3"/>
          <p:cNvGraphicFramePr>
            <a:graphicFrameLocks noChangeAspect="1"/>
          </p:cNvGraphicFramePr>
          <p:nvPr/>
        </p:nvGraphicFramePr>
        <p:xfrm>
          <a:off x="381000" y="1905000"/>
          <a:ext cx="3657600" cy="4419600"/>
        </p:xfrm>
        <a:graphic>
          <a:graphicData uri="http://schemas.openxmlformats.org/presentationml/2006/ole">
            <mc:AlternateContent xmlns:mc="http://schemas.openxmlformats.org/markup-compatibility/2006">
              <mc:Choice xmlns:v="urn:schemas-microsoft-com:vml" Requires="v">
                <p:oleObj spid="_x0000_s30733" name="Фотография Photo Editor" r:id="rId3" imgW="3115110" imgH="3704762" progId="">
                  <p:embed/>
                </p:oleObj>
              </mc:Choice>
              <mc:Fallback>
                <p:oleObj name="Фотография Photo Editor" r:id="rId3" imgW="3115110" imgH="370476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3657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4"/>
          <p:cNvSpPr txBox="1">
            <a:spLocks noChangeArrowheads="1"/>
          </p:cNvSpPr>
          <p:nvPr/>
        </p:nvSpPr>
        <p:spPr bwMode="auto">
          <a:xfrm>
            <a:off x="4191000" y="1752600"/>
            <a:ext cx="4953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родился в 1927 году на Смоленщине. В 1936 году Хохловы поселились на Кубани, в станице </a:t>
            </a:r>
            <a:r>
              <a:rPr lang="ru-RU" sz="2000" dirty="0" err="1"/>
              <a:t>Васюринской</a:t>
            </a:r>
            <a:r>
              <a:rPr lang="ru-RU" sz="2000" dirty="0"/>
              <a:t>. За годы творческой деятельности издан 21 сборник стихов. В соавторстве с композитором Г. </a:t>
            </a:r>
            <a:r>
              <a:rPr lang="ru-RU" sz="2000" dirty="0" err="1"/>
              <a:t>Плотиченко</a:t>
            </a:r>
            <a:r>
              <a:rPr lang="ru-RU" sz="2000" dirty="0"/>
              <a:t> поэт написал известную песню «Кубанские синие ночи». В 1992 году С. Хохлову за книгу стихотворений «Предчувствие» присуждена премия Союза писателей России.   </a:t>
            </a:r>
          </a:p>
        </p:txBody>
      </p:sp>
    </p:spTree>
    <p:extLst>
      <p:ext uri="{BB962C8B-B14F-4D97-AF65-F5344CB8AC3E}">
        <p14:creationId xmlns:p14="http://schemas.microsoft.com/office/powerpoint/2010/main" val="4087901951"/>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0-#ppt_w/2"/>
                                          </p:val>
                                        </p:tav>
                                        <p:tav tm="100000">
                                          <p:val>
                                            <p:strVal val="#ppt_x"/>
                                          </p:val>
                                        </p:tav>
                                      </p:tavLst>
                                    </p:anim>
                                    <p:anim calcmode="lin" valueType="num">
                                      <p:cBhvr additive="base">
                                        <p:cTn id="14"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p:cTn id="19" dur="500" fill="hold"/>
                                        <p:tgtEl>
                                          <p:spTgt spid="12292"/>
                                        </p:tgtEl>
                                        <p:attrNameLst>
                                          <p:attrName>ppt_w</p:attrName>
                                        </p:attrNameLst>
                                      </p:cBhvr>
                                      <p:tavLst>
                                        <p:tav tm="0">
                                          <p:val>
                                            <p:fltVal val="0"/>
                                          </p:val>
                                        </p:tav>
                                        <p:tav tm="100000">
                                          <p:val>
                                            <p:strVal val="#ppt_w"/>
                                          </p:val>
                                        </p:tav>
                                      </p:tavLst>
                                    </p:anim>
                                    <p:anim calcmode="lin" valueType="num">
                                      <p:cBhvr>
                                        <p:cTn id="20" dur="500" fill="hold"/>
                                        <p:tgtEl>
                                          <p:spTgt spid="122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096" y="1988840"/>
            <a:ext cx="3721025" cy="1200329"/>
          </a:xfrm>
          <a:prstGeom prst="rect">
            <a:avLst/>
          </a:prstGeom>
          <a:noFill/>
        </p:spPr>
        <p:txBody>
          <a:bodyPr wrap="square" rtlCol="0">
            <a:spAutoFit/>
          </a:bodyPr>
          <a:lstStyle/>
          <a:p>
            <a:r>
              <a:rPr lang="ru-RU" sz="2400" dirty="0" err="1">
                <a:latin typeface="Times New Roman" pitchFamily="18" charset="0"/>
                <a:cs typeface="Times New Roman" pitchFamily="18" charset="0"/>
              </a:rPr>
              <a:t>Кронид</a:t>
            </a:r>
            <a:r>
              <a:rPr lang="ru-RU" sz="2400" dirty="0">
                <a:latin typeface="Times New Roman" pitchFamily="18" charset="0"/>
                <a:cs typeface="Times New Roman" pitchFamily="18" charset="0"/>
              </a:rPr>
              <a:t> Александрович</a:t>
            </a:r>
          </a:p>
          <a:p>
            <a:endParaRPr lang="ru-RU" sz="2400" dirty="0">
              <a:latin typeface="Times New Roman" pitchFamily="18" charset="0"/>
              <a:cs typeface="Times New Roman" pitchFamily="18" charset="0"/>
            </a:endParaRPr>
          </a:p>
          <a:p>
            <a:r>
              <a:rPr lang="ru-RU" sz="2400" dirty="0">
                <a:latin typeface="Times New Roman" pitchFamily="18" charset="0"/>
                <a:cs typeface="Times New Roman" pitchFamily="18" charset="0"/>
              </a:rPr>
              <a:t>            Обойщиков</a:t>
            </a:r>
          </a:p>
        </p:txBody>
      </p:sp>
      <p:pic>
        <p:nvPicPr>
          <p:cNvPr id="31746" name="Picture 2" descr="F:\кл час\oboishik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6" y="684004"/>
            <a:ext cx="5384819" cy="404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525831"/>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500" y="2071688"/>
            <a:ext cx="5972175" cy="4429125"/>
          </a:xfrm>
        </p:spPr>
        <p:txBody>
          <a:bodyPr>
            <a:normAutofit fontScale="70000" lnSpcReduction="20000"/>
          </a:bodyPr>
          <a:lstStyle/>
          <a:p>
            <a:pPr algn="just" eaLnBrk="1" fontAlgn="auto" hangingPunct="1">
              <a:spcBef>
                <a:spcPts val="0"/>
              </a:spcBef>
              <a:spcAft>
                <a:spcPts val="0"/>
              </a:spcAft>
              <a:defRPr/>
            </a:pPr>
            <a:r>
              <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Родился в 1920 году на Дону. Детские и школьные годы провёл на Кубани: в станице Брюховецкой. Первые стихи написал в четвёртом классе.</a:t>
            </a:r>
          </a:p>
          <a:p>
            <a:pPr algn="just" eaLnBrk="1" fontAlgn="auto" hangingPunct="1">
              <a:spcBef>
                <a:spcPts val="0"/>
              </a:spcBef>
              <a:spcAft>
                <a:spcPts val="0"/>
              </a:spcAft>
              <a:buFont typeface="Wingdings 2"/>
              <a:buChar char=""/>
              <a:defRPr/>
            </a:pPr>
            <a:r>
              <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 первого дня войны был на фронте. Награждён орденами и медалями. Более двадцати лет служил в авиации. Автор двадцати поэтических сборников, из них - шесть написаны для детей. На эти стихи кубанские композиторы создали десятки песен и две оперетты.</a:t>
            </a:r>
          </a:p>
          <a:p>
            <a:pPr algn="just" eaLnBrk="1" fontAlgn="auto" hangingPunct="1">
              <a:spcBef>
                <a:spcPts val="0"/>
              </a:spcBef>
              <a:spcAft>
                <a:spcPts val="0"/>
              </a:spcAft>
              <a:buFont typeface="Wingdings 2"/>
              <a:buChar char=""/>
              <a:defRPr/>
            </a:pPr>
            <a:r>
              <a:rPr 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 Обойщиков автор книг о Героях Советского Союза: «Кубани славные сыны» и «Золотые звёзды Кубани». </a:t>
            </a:r>
          </a:p>
          <a:p>
            <a:pPr algn="just" eaLnBrk="1" hangingPunct="1">
              <a:defRPr/>
            </a:pPr>
            <a:endParaRPr lang="ru-RU" sz="2400" b="1" dirty="0"/>
          </a:p>
        </p:txBody>
      </p:sp>
      <p:sp>
        <p:nvSpPr>
          <p:cNvPr id="21505" name="Заголовок 1"/>
          <p:cNvSpPr>
            <a:spLocks noGrp="1"/>
          </p:cNvSpPr>
          <p:nvPr>
            <p:ph type="ctrTitle"/>
          </p:nvPr>
        </p:nvSpPr>
        <p:spPr>
          <a:xfrm>
            <a:off x="1857375" y="428625"/>
            <a:ext cx="6929438" cy="428625"/>
          </a:xfrm>
        </p:spPr>
        <p:txBody>
          <a:bodyPr>
            <a:normAutofit fontScale="90000"/>
          </a:bodyPr>
          <a:lstStyle/>
          <a:p>
            <a:pPr eaLnBrk="1" hangingPunct="1"/>
            <a:r>
              <a:rPr lang="ru-RU" sz="1600">
                <a:latin typeface="Times New Roman" pitchFamily="18" charset="0"/>
                <a:cs typeface="Times New Roman" pitchFamily="18" charset="0"/>
              </a:rPr>
              <a:t>. </a:t>
            </a:r>
            <a:br>
              <a:rPr lang="ru-RU"/>
            </a:br>
            <a:endParaRPr lang="ru-RU"/>
          </a:p>
        </p:txBody>
      </p:sp>
      <p:sp>
        <p:nvSpPr>
          <p:cNvPr id="4" name="Прямоугольник 3"/>
          <p:cNvSpPr/>
          <p:nvPr/>
        </p:nvSpPr>
        <p:spPr>
          <a:xfrm>
            <a:off x="4572000" y="357188"/>
            <a:ext cx="4572000" cy="1754187"/>
          </a:xfrm>
          <a:prstGeom prst="rect">
            <a:avLst/>
          </a:prstGeom>
        </p:spPr>
        <p:txBody>
          <a:bodyPr>
            <a:spAutoFit/>
          </a:bodyPr>
          <a:lstStyle/>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Отчий край! Вишнёвые рассветы, </a:t>
            </a:r>
          </a:p>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Двух морей и неба синева. </a:t>
            </a:r>
          </a:p>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Для тебя кубанские поэты </a:t>
            </a:r>
          </a:p>
          <a:p>
            <a:pPr algn="r" fontAlgn="auto">
              <a:spcBef>
                <a:spcPts val="0"/>
              </a:spcBef>
              <a:spcAft>
                <a:spcPts val="0"/>
              </a:spcAft>
              <a:buFont typeface="Wingdings 2"/>
              <a:buNone/>
              <a:defRPr/>
            </a:pPr>
            <a:r>
              <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Сохранили лучшие слова</a:t>
            </a:r>
            <a:r>
              <a:rPr lang="ru-RU"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r" fontAlgn="auto">
              <a:spcBef>
                <a:spcPts val="0"/>
              </a:spcBef>
              <a:spcAft>
                <a:spcPts val="0"/>
              </a:spcAft>
              <a:buFont typeface="Wingdings 2"/>
              <a:buNone/>
              <a:defRPr/>
            </a:pPr>
            <a:r>
              <a:rPr lang="ru-RU" i="1" dirty="0">
                <a:solidFill>
                  <a:schemeClr val="accent6">
                    <a:lumMod val="50000"/>
                  </a:schemeClr>
                </a:solidFill>
                <a:effectLst>
                  <a:outerShdw blurRad="38100" dist="38100" dir="2700000" algn="tl">
                    <a:srgbClr val="000000">
                      <a:alpha val="43137"/>
                    </a:srgbClr>
                  </a:outerShdw>
                </a:effectLst>
              </a:rPr>
              <a:t>К. Обойщиков </a:t>
            </a:r>
            <a:endParaRPr lang="ru-RU" dirty="0">
              <a:solidFill>
                <a:schemeClr val="accent6">
                  <a:lumMod val="50000"/>
                </a:schemeClr>
              </a:solidFill>
              <a:effectLst>
                <a:outerShdw blurRad="38100" dist="38100" dir="2700000" algn="tl">
                  <a:srgbClr val="000000">
                    <a:alpha val="43137"/>
                  </a:srgbClr>
                </a:outerShdw>
              </a:effectLst>
            </a:endParaRPr>
          </a:p>
          <a:p>
            <a:pPr fontAlgn="auto">
              <a:spcBef>
                <a:spcPts val="0"/>
              </a:spcBef>
              <a:spcAft>
                <a:spcPts val="0"/>
              </a:spcAft>
              <a:buFont typeface="Wingdings 2"/>
              <a:buNone/>
              <a:defRPr/>
            </a:pPr>
            <a:r>
              <a:rPr lang="ru-RU" dirty="0"/>
              <a:t>     </a:t>
            </a:r>
          </a:p>
        </p:txBody>
      </p:sp>
      <p:pic>
        <p:nvPicPr>
          <p:cNvPr id="21508" name="Рисунок 4" descr="kronid_jubilej"/>
          <p:cNvPicPr>
            <a:picLocks noChangeAspect="1" noChangeArrowheads="1"/>
          </p:cNvPicPr>
          <p:nvPr/>
        </p:nvPicPr>
        <p:blipFill>
          <a:blip r:embed="rId2" cstate="print"/>
          <a:srcRect/>
          <a:stretch>
            <a:fillRect/>
          </a:stretch>
        </p:blipFill>
        <p:spPr bwMode="auto">
          <a:xfrm>
            <a:off x="214313" y="2071688"/>
            <a:ext cx="2643187" cy="3714750"/>
          </a:xfrm>
          <a:prstGeom prst="rect">
            <a:avLst/>
          </a:prstGeom>
          <a:noFill/>
          <a:ln w="9525">
            <a:noFill/>
            <a:miter lim="800000"/>
            <a:headEnd/>
            <a:tailEnd/>
          </a:ln>
        </p:spPr>
      </p:pic>
      <p:sp>
        <p:nvSpPr>
          <p:cNvPr id="21509" name="Rectangle 1"/>
          <p:cNvSpPr>
            <a:spLocks noChangeArrowheads="1"/>
          </p:cNvSpPr>
          <p:nvPr/>
        </p:nvSpPr>
        <p:spPr bwMode="auto">
          <a:xfrm>
            <a:off x="2071688" y="857250"/>
            <a:ext cx="4143375" cy="1077913"/>
          </a:xfrm>
          <a:prstGeom prst="rect">
            <a:avLst/>
          </a:prstGeom>
          <a:noFill/>
          <a:ln w="9525">
            <a:noFill/>
            <a:miter lim="800000"/>
            <a:headEnd/>
            <a:tailEnd/>
          </a:ln>
        </p:spPr>
        <p:txBody>
          <a:bodyPr anchor="ctr">
            <a:spAutoFit/>
          </a:bodyPr>
          <a:lstStyle/>
          <a:p>
            <a:r>
              <a:rPr lang="ru-RU" sz="3200" b="1">
                <a:latin typeface="Times New Roman" pitchFamily="18" charset="0"/>
                <a:cs typeface="Times New Roman" pitchFamily="18" charset="0"/>
              </a:rPr>
              <a:t>Обойщиков Кронид Александрович</a:t>
            </a:r>
            <a:endParaRPr lang="ru-RU" sz="3200">
              <a:latin typeface="Times New Roman" pitchFamily="18" charset="0"/>
              <a:cs typeface="Times New Roman" pitchFamily="18" charset="0"/>
            </a:endParaRPr>
          </a:p>
        </p:txBody>
      </p:sp>
    </p:spTree>
    <p:extLst>
      <p:ext uri="{BB962C8B-B14F-4D97-AF65-F5344CB8AC3E}">
        <p14:creationId xmlns:p14="http://schemas.microsoft.com/office/powerpoint/2010/main" val="3114878691"/>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normAutofit fontScale="90000"/>
          </a:bodyPr>
          <a:lstStyle/>
          <a:p>
            <a:pPr eaLnBrk="1" hangingPunct="1"/>
            <a:r>
              <a:rPr lang="ru-RU" sz="3200" b="1" dirty="0" err="1">
                <a:solidFill>
                  <a:schemeClr val="tx1"/>
                </a:solidFill>
                <a:latin typeface="Times New Roman" pitchFamily="18" charset="0"/>
                <a:cs typeface="Times New Roman" pitchFamily="18" charset="0"/>
              </a:rPr>
              <a:t>Бакалдин</a:t>
            </a:r>
            <a:br>
              <a:rPr lang="ru-RU" sz="3200" dirty="0">
                <a:solidFill>
                  <a:schemeClr val="tx1"/>
                </a:solidFill>
              </a:rPr>
            </a:br>
            <a:r>
              <a:rPr lang="ru-RU" sz="3200" b="1" dirty="0">
                <a:solidFill>
                  <a:schemeClr val="tx1"/>
                </a:solidFill>
                <a:latin typeface="Times New Roman" pitchFamily="18" charset="0"/>
                <a:cs typeface="Times New Roman" pitchFamily="18" charset="0"/>
              </a:rPr>
              <a:t>Виталий Борисович</a:t>
            </a:r>
            <a:endParaRPr lang="ru-RU" dirty="0">
              <a:solidFill>
                <a:schemeClr val="tx1"/>
              </a:solidFill>
            </a:endParaRPr>
          </a:p>
        </p:txBody>
      </p:sp>
      <p:pic>
        <p:nvPicPr>
          <p:cNvPr id="23556" name="Содержимое 5" descr="bakaldin"/>
          <p:cNvPicPr>
            <a:picLocks noGrp="1"/>
          </p:cNvPicPr>
          <p:nvPr>
            <p:ph idx="1"/>
          </p:nvPr>
        </p:nvPicPr>
        <p:blipFill>
          <a:blip r:embed="rId2" cstate="print"/>
          <a:srcRect/>
          <a:stretch>
            <a:fillRect/>
          </a:stretch>
        </p:blipFill>
        <p:spPr>
          <a:xfrm>
            <a:off x="571500" y="2143125"/>
            <a:ext cx="2000250" cy="3000375"/>
          </a:xfrm>
        </p:spPr>
      </p:pic>
      <p:sp>
        <p:nvSpPr>
          <p:cNvPr id="4" name="Дата 3"/>
          <p:cNvSpPr>
            <a:spLocks noGrp="1"/>
          </p:cNvSpPr>
          <p:nvPr>
            <p:ph type="dt" sz="half" idx="10"/>
          </p:nvPr>
        </p:nvSpPr>
        <p:spPr/>
        <p:txBody>
          <a:bodyPr/>
          <a:lstStyle/>
          <a:p>
            <a:pPr>
              <a:defRPr/>
            </a:pPr>
            <a:fld id="{EBAD4808-2419-4F12-AF52-A65807B1A9F8}" type="datetime1">
              <a:rPr lang="ru-RU" smtClean="0"/>
              <a:pPr>
                <a:defRPr/>
              </a:pPr>
              <a:t>05.10.2022</a:t>
            </a:fld>
            <a:endParaRPr lang="ru-RU"/>
          </a:p>
        </p:txBody>
      </p:sp>
      <p:sp>
        <p:nvSpPr>
          <p:cNvPr id="5" name="Номер слайда 4"/>
          <p:cNvSpPr>
            <a:spLocks noGrp="1"/>
          </p:cNvSpPr>
          <p:nvPr>
            <p:ph type="sldNum" sz="quarter" idx="12"/>
          </p:nvPr>
        </p:nvSpPr>
        <p:spPr/>
        <p:txBody>
          <a:bodyPr/>
          <a:lstStyle/>
          <a:p>
            <a:pPr>
              <a:defRPr/>
            </a:pPr>
            <a:fld id="{AE55735A-5A96-4E7F-8F1F-E59B9A45B9F8}" type="slidenum">
              <a:rPr lang="ru-RU" smtClean="0"/>
              <a:pPr>
                <a:defRPr/>
              </a:pPr>
              <a:t>25</a:t>
            </a:fld>
            <a:endParaRPr lang="ru-RU"/>
          </a:p>
        </p:txBody>
      </p:sp>
      <p:sp>
        <p:nvSpPr>
          <p:cNvPr id="23557" name="Прямоугольник 6"/>
          <p:cNvSpPr>
            <a:spLocks noChangeArrowheads="1"/>
          </p:cNvSpPr>
          <p:nvPr/>
        </p:nvSpPr>
        <p:spPr bwMode="auto">
          <a:xfrm>
            <a:off x="3071813" y="1643063"/>
            <a:ext cx="5643562" cy="4400550"/>
          </a:xfrm>
          <a:prstGeom prst="rect">
            <a:avLst/>
          </a:prstGeom>
          <a:noFill/>
          <a:ln w="9525">
            <a:noFill/>
            <a:miter lim="800000"/>
            <a:headEnd/>
            <a:tailEnd/>
          </a:ln>
        </p:spPr>
        <p:txBody>
          <a:bodyPr>
            <a:spAutoFit/>
          </a:bodyPr>
          <a:lstStyle/>
          <a:p>
            <a:pPr algn="just">
              <a:buFont typeface="Wingdings 2" pitchFamily="18" charset="2"/>
              <a:buChar char=""/>
            </a:pPr>
            <a:r>
              <a:rPr lang="ru-RU" sz="2000" b="1" dirty="0">
                <a:latin typeface="Times New Roman" pitchFamily="18" charset="0"/>
                <a:cs typeface="Times New Roman" pitchFamily="18" charset="0"/>
              </a:rPr>
              <a:t>родился в 1927 году в городе Краснодаре. Первый рассказ опубликовал, когда учился в восьмом классе, а первые стихи - в студенческие годы.</a:t>
            </a:r>
          </a:p>
          <a:p>
            <a:pPr>
              <a:buFont typeface="Wingdings 2" pitchFamily="18" charset="2"/>
              <a:buChar char=""/>
            </a:pPr>
            <a:r>
              <a:rPr lang="ru-RU" sz="2000" b="1" dirty="0">
                <a:latin typeface="Times New Roman" pitchFamily="18" charset="0"/>
                <a:cs typeface="Times New Roman" pitchFamily="18" charset="0"/>
              </a:rPr>
              <a:t>Автор десятков книг, Виталий Борисович никогда не забывал о своей первой профессии - учитель! Он не только посвящал школьной теме стихи и поэмы, но и в течение многих лет занимался с одаренными ребятами в детской литературной студии. </a:t>
            </a:r>
          </a:p>
          <a:p>
            <a:pPr>
              <a:buFont typeface="Wingdings 2" pitchFamily="18" charset="2"/>
              <a:buChar char=""/>
            </a:pPr>
            <a:r>
              <a:rPr lang="ru-RU" sz="2000" b="1" dirty="0">
                <a:latin typeface="Times New Roman" pitchFamily="18" charset="0"/>
                <a:cs typeface="Times New Roman" pitchFamily="18" charset="0"/>
              </a:rPr>
              <a:t>Его произведения для детей:</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«Алешкины приключения», «Русский порт Новороссийск», «У нас во дворе»,</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«Смешинки», для подростков  «Царевна – недотрога») </a:t>
            </a:r>
          </a:p>
        </p:txBody>
      </p:sp>
    </p:spTree>
    <p:extLst>
      <p:ext uri="{BB962C8B-B14F-4D97-AF65-F5344CB8AC3E}">
        <p14:creationId xmlns:p14="http://schemas.microsoft.com/office/powerpoint/2010/main" val="4054133587"/>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285750" y="857250"/>
            <a:ext cx="6500813" cy="1071563"/>
          </a:xfrm>
        </p:spPr>
        <p:txBody>
          <a:bodyPr>
            <a:normAutofit fontScale="90000"/>
          </a:bodyPr>
          <a:lstStyle/>
          <a:p>
            <a:pPr eaLnBrk="1" hangingPunct="1"/>
            <a:r>
              <a:rPr lang="ru-RU" sz="3200" b="1" dirty="0">
                <a:solidFill>
                  <a:schemeClr val="tx1"/>
                </a:solidFill>
                <a:latin typeface="Times New Roman" pitchFamily="18" charset="0"/>
                <a:cs typeface="Times New Roman" pitchFamily="18" charset="0"/>
              </a:rPr>
              <a:t>Нестеренко </a:t>
            </a:r>
            <a:br>
              <a:rPr lang="ru-RU" sz="3200" b="1" dirty="0">
                <a:solidFill>
                  <a:schemeClr val="tx1"/>
                </a:solidFill>
                <a:latin typeface="Times New Roman" pitchFamily="18" charset="0"/>
                <a:cs typeface="Times New Roman" pitchFamily="18" charset="0"/>
              </a:rPr>
            </a:br>
            <a:r>
              <a:rPr lang="ru-RU" sz="3200" b="1" dirty="0">
                <a:solidFill>
                  <a:schemeClr val="tx1"/>
                </a:solidFill>
                <a:latin typeface="Times New Roman" pitchFamily="18" charset="0"/>
                <a:cs typeface="Times New Roman" pitchFamily="18" charset="0"/>
              </a:rPr>
              <a:t>Владимир Дмитриевич </a:t>
            </a:r>
            <a:br>
              <a:rPr lang="ru-RU" dirty="0">
                <a:solidFill>
                  <a:schemeClr val="tx1"/>
                </a:solidFill>
              </a:rPr>
            </a:br>
            <a:endParaRPr lang="ru-RU" dirty="0">
              <a:solidFill>
                <a:schemeClr val="tx1"/>
              </a:solidFill>
            </a:endParaRPr>
          </a:p>
        </p:txBody>
      </p:sp>
      <p:pic>
        <p:nvPicPr>
          <p:cNvPr id="24580" name="Содержимое 5" descr="nesterenko"/>
          <p:cNvPicPr>
            <a:picLocks noGrp="1"/>
          </p:cNvPicPr>
          <p:nvPr>
            <p:ph idx="1"/>
          </p:nvPr>
        </p:nvPicPr>
        <p:blipFill>
          <a:blip r:embed="rId2" cstate="print"/>
          <a:srcRect/>
          <a:stretch>
            <a:fillRect/>
          </a:stretch>
        </p:blipFill>
        <p:spPr>
          <a:xfrm>
            <a:off x="357188" y="2214563"/>
            <a:ext cx="1928812" cy="2714625"/>
          </a:xfrm>
        </p:spPr>
      </p:pic>
      <p:sp>
        <p:nvSpPr>
          <p:cNvPr id="4" name="Дата 3"/>
          <p:cNvSpPr>
            <a:spLocks noGrp="1"/>
          </p:cNvSpPr>
          <p:nvPr>
            <p:ph type="dt" sz="half" idx="10"/>
          </p:nvPr>
        </p:nvSpPr>
        <p:spPr/>
        <p:txBody>
          <a:bodyPr/>
          <a:lstStyle/>
          <a:p>
            <a:pPr>
              <a:defRPr/>
            </a:pPr>
            <a:fld id="{EBAD4808-2419-4F12-AF52-A65807B1A9F8}" type="datetime1">
              <a:rPr lang="ru-RU" smtClean="0"/>
              <a:pPr>
                <a:defRPr/>
              </a:pPr>
              <a:t>05.10.2022</a:t>
            </a:fld>
            <a:endParaRPr lang="ru-RU"/>
          </a:p>
        </p:txBody>
      </p:sp>
      <p:sp>
        <p:nvSpPr>
          <p:cNvPr id="5" name="Номер слайда 4"/>
          <p:cNvSpPr>
            <a:spLocks noGrp="1"/>
          </p:cNvSpPr>
          <p:nvPr>
            <p:ph type="sldNum" sz="quarter" idx="12"/>
          </p:nvPr>
        </p:nvSpPr>
        <p:spPr/>
        <p:txBody>
          <a:bodyPr/>
          <a:lstStyle/>
          <a:p>
            <a:pPr>
              <a:defRPr/>
            </a:pPr>
            <a:fld id="{2A164A7D-C3B8-4570-84A5-BF59AE10B963}" type="slidenum">
              <a:rPr lang="ru-RU" smtClean="0"/>
              <a:pPr>
                <a:defRPr/>
              </a:pPr>
              <a:t>26</a:t>
            </a:fld>
            <a:endParaRPr lang="ru-RU"/>
          </a:p>
        </p:txBody>
      </p:sp>
      <p:sp>
        <p:nvSpPr>
          <p:cNvPr id="24581" name="Прямоугольник 6"/>
          <p:cNvSpPr>
            <a:spLocks noChangeArrowheads="1"/>
          </p:cNvSpPr>
          <p:nvPr/>
        </p:nvSpPr>
        <p:spPr bwMode="auto">
          <a:xfrm>
            <a:off x="2571750" y="2286000"/>
            <a:ext cx="5786438" cy="3786188"/>
          </a:xfrm>
          <a:prstGeom prst="rect">
            <a:avLst/>
          </a:prstGeom>
          <a:noFill/>
          <a:ln w="9525">
            <a:noFill/>
            <a:miter lim="800000"/>
            <a:headEnd/>
            <a:tailEnd/>
          </a:ln>
        </p:spPr>
        <p:txBody>
          <a:bodyPr>
            <a:spAutoFit/>
          </a:bodyPr>
          <a:lstStyle/>
          <a:p>
            <a:r>
              <a:rPr lang="ru-RU" sz="2000" dirty="0">
                <a:latin typeface="Times New Roman" pitchFamily="18" charset="0"/>
                <a:cs typeface="Times New Roman" pitchFamily="18" charset="0"/>
              </a:rPr>
              <a:t>родился в 1951 году в станице Брюховецкой. Стихи для малышей В. Нестеренко пишет более 30 лет. В издательствах Краснодара, Ростова-на-Дону, Москвы опубликовано около 40 книг поэта-кубанца. Их общий тираж превысил 2 миллиона экземпляров. Произведения В. Нестеренко вошли в хрестоматии и антологии детской литературы, в учебники по </a:t>
            </a:r>
            <a:r>
              <a:rPr lang="ru-RU" sz="2000" dirty="0" err="1">
                <a:latin typeface="Times New Roman" pitchFamily="18" charset="0"/>
                <a:cs typeface="Times New Roman" pitchFamily="18" charset="0"/>
              </a:rPr>
              <a:t>кубановедению</a:t>
            </a:r>
            <a:r>
              <a:rPr lang="ru-RU" sz="2000" dirty="0">
                <a:latin typeface="Times New Roman" pitchFamily="18" charset="0"/>
                <a:cs typeface="Times New Roman" pitchFamily="18" charset="0"/>
              </a:rPr>
              <a:t>. На стихи поэта написано более 50 песен. Наш земляк – автор журналов «</a:t>
            </a:r>
            <a:r>
              <a:rPr lang="ru-RU" sz="2000" dirty="0" err="1">
                <a:latin typeface="Times New Roman" pitchFamily="18" charset="0"/>
                <a:cs typeface="Times New Roman" pitchFamily="18" charset="0"/>
              </a:rPr>
              <a:t>Мурзилка</a:t>
            </a:r>
            <a:r>
              <a:rPr lang="ru-RU" sz="2000" dirty="0">
                <a:latin typeface="Times New Roman" pitchFamily="18" charset="0"/>
                <a:cs typeface="Times New Roman" pitchFamily="18" charset="0"/>
              </a:rPr>
              <a:t>», «Веселые картинки», «Муравейник», многих газет. В. Нестеренко - большой друг детских библиотек. </a:t>
            </a:r>
          </a:p>
        </p:txBody>
      </p:sp>
      <p:sp>
        <p:nvSpPr>
          <p:cNvPr id="24582" name="Rectangle 1"/>
          <p:cNvSpPr>
            <a:spLocks noChangeArrowheads="1"/>
          </p:cNvSpPr>
          <p:nvPr/>
        </p:nvSpPr>
        <p:spPr bwMode="auto">
          <a:xfrm>
            <a:off x="6072188" y="218441"/>
            <a:ext cx="3071812" cy="1969770"/>
          </a:xfrm>
          <a:prstGeom prst="rect">
            <a:avLst/>
          </a:prstGeom>
          <a:noFill/>
          <a:ln w="9525">
            <a:noFill/>
            <a:miter lim="800000"/>
            <a:headEnd/>
            <a:tailEnd/>
          </a:ln>
        </p:spPr>
        <p:txBody>
          <a:bodyPr anchor="ctr">
            <a:spAutoFit/>
          </a:bodyPr>
          <a:lstStyle/>
          <a:p>
            <a:r>
              <a:rPr lang="ru-RU" b="1" dirty="0">
                <a:solidFill>
                  <a:srgbClr val="984807"/>
                </a:solidFill>
                <a:latin typeface="Times New Roman" pitchFamily="18" charset="0"/>
                <a:cs typeface="Times New Roman" pitchFamily="18" charset="0"/>
              </a:rPr>
              <a:t>«Друзья»</a:t>
            </a:r>
          </a:p>
          <a:p>
            <a:pPr eaLnBrk="0" hangingPunct="0"/>
            <a:r>
              <a:rPr lang="ru-RU" b="1" dirty="0">
                <a:solidFill>
                  <a:srgbClr val="984807"/>
                </a:solidFill>
                <a:latin typeface="Times New Roman" pitchFamily="18" charset="0"/>
                <a:cs typeface="Times New Roman" pitchFamily="18" charset="0"/>
              </a:rPr>
              <a:t>Мы с </a:t>
            </a:r>
            <a:r>
              <a:rPr lang="ru-RU" b="1" dirty="0" err="1">
                <a:solidFill>
                  <a:srgbClr val="984807"/>
                </a:solidFill>
                <a:latin typeface="Times New Roman" pitchFamily="18" charset="0"/>
                <a:cs typeface="Times New Roman" pitchFamily="18" charset="0"/>
              </a:rPr>
              <a:t>Полканом</a:t>
            </a:r>
            <a:r>
              <a:rPr lang="ru-RU" b="1" dirty="0">
                <a:solidFill>
                  <a:srgbClr val="984807"/>
                </a:solidFill>
                <a:latin typeface="Times New Roman" pitchFamily="18" charset="0"/>
                <a:cs typeface="Times New Roman" pitchFamily="18" charset="0"/>
              </a:rPr>
              <a:t> не скучаем,</a:t>
            </a:r>
          </a:p>
          <a:p>
            <a:pPr eaLnBrk="0" hangingPunct="0"/>
            <a:r>
              <a:rPr lang="ru-RU" b="1" dirty="0">
                <a:solidFill>
                  <a:srgbClr val="984807"/>
                </a:solidFill>
                <a:latin typeface="Times New Roman" pitchFamily="18" charset="0"/>
                <a:cs typeface="Times New Roman" pitchFamily="18" charset="0"/>
              </a:rPr>
              <a:t>Мы большие </a:t>
            </a:r>
            <a:r>
              <a:rPr lang="ru-RU" b="1" dirty="0" err="1">
                <a:solidFill>
                  <a:srgbClr val="984807"/>
                </a:solidFill>
                <a:latin typeface="Times New Roman" pitchFamily="18" charset="0"/>
                <a:cs typeface="Times New Roman" pitchFamily="18" charset="0"/>
              </a:rPr>
              <a:t>сним</a:t>
            </a:r>
            <a:r>
              <a:rPr lang="ru-RU" b="1" dirty="0">
                <a:solidFill>
                  <a:srgbClr val="984807"/>
                </a:solidFill>
                <a:latin typeface="Times New Roman" pitchFamily="18" charset="0"/>
                <a:cs typeface="Times New Roman" pitchFamily="18" charset="0"/>
              </a:rPr>
              <a:t> друзья:</a:t>
            </a:r>
          </a:p>
          <a:p>
            <a:pPr eaLnBrk="0" hangingPunct="0"/>
            <a:r>
              <a:rPr lang="ru-RU" b="1" dirty="0">
                <a:solidFill>
                  <a:srgbClr val="984807"/>
                </a:solidFill>
                <a:latin typeface="Times New Roman" pitchFamily="18" charset="0"/>
                <a:cs typeface="Times New Roman" pitchFamily="18" charset="0"/>
              </a:rPr>
              <a:t>Вместе бегаем и лаем –</a:t>
            </a:r>
          </a:p>
          <a:p>
            <a:pPr eaLnBrk="0" hangingPunct="0"/>
            <a:r>
              <a:rPr lang="ru-RU" b="1" dirty="0">
                <a:solidFill>
                  <a:srgbClr val="984807"/>
                </a:solidFill>
                <a:latin typeface="Times New Roman" pitchFamily="18" charset="0"/>
                <a:cs typeface="Times New Roman" pitchFamily="18" charset="0"/>
              </a:rPr>
              <a:t>Друг без друга нам нельзя</a:t>
            </a:r>
            <a:r>
              <a:rPr lang="ru-RU" sz="900" b="1" dirty="0">
                <a:solidFill>
                  <a:srgbClr val="984807"/>
                </a:solidFill>
                <a:cs typeface="Times New Roman" pitchFamily="18" charset="0"/>
              </a:rPr>
              <a:t>. </a:t>
            </a:r>
          </a:p>
          <a:p>
            <a:pPr eaLnBrk="0" hangingPunct="0"/>
            <a:r>
              <a:rPr lang="ru-RU" sz="1400" b="1" dirty="0">
                <a:solidFill>
                  <a:srgbClr val="984807"/>
                </a:solidFill>
                <a:latin typeface="Times New Roman" pitchFamily="18" charset="0"/>
                <a:cs typeface="Times New Roman" pitchFamily="18" charset="0"/>
              </a:rPr>
              <a:t>                                  В. Д. Нестеренко</a:t>
            </a:r>
          </a:p>
        </p:txBody>
      </p:sp>
    </p:spTree>
    <p:extLst>
      <p:ext uri="{BB962C8B-B14F-4D97-AF65-F5344CB8AC3E}">
        <p14:creationId xmlns:p14="http://schemas.microsoft.com/office/powerpoint/2010/main" val="3971831438"/>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Картинка 46 из 389571"/>
          <p:cNvPicPr>
            <a:picLocks noChangeAspect="1" noChangeArrowheads="1"/>
          </p:cNvPicPr>
          <p:nvPr/>
        </p:nvPicPr>
        <p:blipFill>
          <a:blip r:embed="rId2" cstate="print"/>
          <a:srcRect/>
          <a:stretch>
            <a:fillRect/>
          </a:stretch>
        </p:blipFill>
        <p:spPr bwMode="auto">
          <a:xfrm>
            <a:off x="0" y="0"/>
            <a:ext cx="5129213" cy="6858000"/>
          </a:xfrm>
          <a:prstGeom prst="rect">
            <a:avLst/>
          </a:prstGeom>
          <a:noFill/>
        </p:spPr>
      </p:pic>
      <p:sp>
        <p:nvSpPr>
          <p:cNvPr id="20486" name="Rectangle 6"/>
          <p:cNvSpPr>
            <a:spLocks noGrp="1" noChangeArrowheads="1"/>
          </p:cNvSpPr>
          <p:nvPr>
            <p:ph type="body" idx="1"/>
          </p:nvPr>
        </p:nvSpPr>
        <p:spPr>
          <a:xfrm>
            <a:off x="1187450" y="476250"/>
            <a:ext cx="7777163" cy="6121400"/>
          </a:xfrm>
        </p:spPr>
        <p:txBody>
          <a:bodyPr>
            <a:normAutofit fontScale="92500" lnSpcReduction="10000"/>
          </a:bodyPr>
          <a:lstStyle/>
          <a:p>
            <a:pPr lvl="1">
              <a:buFontTx/>
              <a:buNone/>
            </a:pPr>
            <a:r>
              <a:rPr lang="ru-RU" sz="2400" dirty="0"/>
              <a:t>	</a:t>
            </a:r>
            <a:r>
              <a:rPr lang="ru-RU" sz="3200" b="1" i="1" dirty="0">
                <a:solidFill>
                  <a:srgbClr val="FF0000"/>
                </a:solidFill>
                <a:effectLst>
                  <a:outerShdw blurRad="38100" dist="38100" dir="2700000" algn="tl">
                    <a:srgbClr val="000000"/>
                  </a:outerShdw>
                </a:effectLst>
                <a:ea typeface="Arial Unicode MS" pitchFamily="34" charset="-128"/>
                <a:cs typeface="Arial Unicode MS" pitchFamily="34" charset="-128"/>
              </a:rPr>
              <a:t>В чел</a:t>
            </a: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овеке порядочном </a:t>
            </a:r>
          </a:p>
          <a:p>
            <a:pPr lvl="1">
              <a:buFontTx/>
              <a:buNone/>
            </a:pP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a:t>
            </a:r>
            <a:r>
              <a:rPr lang="ru-RU" sz="3200" b="1" i="1" dirty="0">
                <a:solidFill>
                  <a:srgbClr val="FF0000"/>
                </a:solidFill>
                <a:effectLst>
                  <a:outerShdw blurRad="38100" dist="38100" dir="2700000" algn="tl">
                    <a:srgbClr val="000000"/>
                  </a:outerShdw>
                </a:effectLst>
                <a:ea typeface="Arial Unicode MS" pitchFamily="34" charset="-128"/>
                <a:cs typeface="Arial Unicode MS" pitchFamily="34" charset="-128"/>
              </a:rPr>
              <a:t>патри</a:t>
            </a: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отизм есть не что иное, </a:t>
            </a:r>
          </a:p>
          <a:p>
            <a:pPr lvl="1">
              <a:buFontTx/>
              <a:buNone/>
            </a:pP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a:t>
            </a:r>
            <a:r>
              <a:rPr lang="ru-RU" sz="3200" b="1" i="1" dirty="0">
                <a:solidFill>
                  <a:srgbClr val="FF0000"/>
                </a:solidFill>
                <a:effectLst>
                  <a:outerShdw blurRad="38100" dist="38100" dir="2700000" algn="tl">
                    <a:srgbClr val="000000"/>
                  </a:outerShdw>
                </a:effectLst>
                <a:ea typeface="Arial Unicode MS" pitchFamily="34" charset="-128"/>
                <a:cs typeface="Arial Unicode MS" pitchFamily="34" charset="-128"/>
              </a:rPr>
              <a:t>как же</a:t>
            </a: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лание трудиться на пользу </a:t>
            </a:r>
          </a:p>
          <a:p>
            <a:pPr lvl="1">
              <a:buFontTx/>
              <a:buNone/>
            </a:pP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a:t>
            </a:r>
            <a:r>
              <a:rPr lang="ru-RU" sz="3200" b="1" i="1" dirty="0">
                <a:solidFill>
                  <a:srgbClr val="FF0000"/>
                </a:solidFill>
                <a:effectLst>
                  <a:outerShdw blurRad="38100" dist="38100" dir="2700000" algn="tl">
                    <a:srgbClr val="000000"/>
                  </a:outerShdw>
                </a:effectLst>
                <a:ea typeface="Arial Unicode MS" pitchFamily="34" charset="-128"/>
                <a:cs typeface="Arial Unicode MS" pitchFamily="34" charset="-128"/>
              </a:rPr>
              <a:t>своей</a:t>
            </a: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страны, и происходит </a:t>
            </a:r>
          </a:p>
          <a:p>
            <a:pPr lvl="1">
              <a:buFontTx/>
              <a:buNone/>
            </a:pP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a:t>
            </a:r>
            <a:r>
              <a:rPr lang="ru-RU" sz="3200" b="1" i="1" dirty="0">
                <a:solidFill>
                  <a:srgbClr val="FF0000"/>
                </a:solidFill>
                <a:effectLst>
                  <a:outerShdw blurRad="38100" dist="38100" dir="2700000" algn="tl">
                    <a:srgbClr val="000000"/>
                  </a:outerShdw>
                </a:effectLst>
                <a:ea typeface="Arial Unicode MS" pitchFamily="34" charset="-128"/>
                <a:cs typeface="Arial Unicode MS" pitchFamily="34" charset="-128"/>
              </a:rPr>
              <a:t>не от</a:t>
            </a: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чего другого, как от желания </a:t>
            </a:r>
          </a:p>
          <a:p>
            <a:pPr lvl="1">
              <a:buFontTx/>
              <a:buNone/>
            </a:pP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a:t>
            </a:r>
            <a:r>
              <a:rPr lang="ru-RU" sz="3200" b="1" i="1" dirty="0">
                <a:solidFill>
                  <a:srgbClr val="FF0000"/>
                </a:solidFill>
                <a:effectLst>
                  <a:outerShdw blurRad="38100" dist="38100" dir="2700000" algn="tl">
                    <a:srgbClr val="000000"/>
                  </a:outerShdw>
                </a:effectLst>
                <a:ea typeface="Arial Unicode MS" pitchFamily="34" charset="-128"/>
                <a:cs typeface="Arial Unicode MS" pitchFamily="34" charset="-128"/>
              </a:rPr>
              <a:t>делать</a:t>
            </a: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добро, — сколько возможно </a:t>
            </a:r>
          </a:p>
          <a:p>
            <a:pPr lvl="1">
              <a:buFontTx/>
              <a:buNone/>
            </a:pP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a:t>
            </a:r>
            <a:r>
              <a:rPr lang="ru-RU" sz="3200" b="1" i="1" dirty="0">
                <a:solidFill>
                  <a:srgbClr val="FF0000"/>
                </a:solidFill>
                <a:effectLst>
                  <a:outerShdw blurRad="38100" dist="38100" dir="2700000" algn="tl">
                    <a:srgbClr val="000000"/>
                  </a:outerShdw>
                </a:effectLst>
                <a:ea typeface="Arial Unicode MS" pitchFamily="34" charset="-128"/>
                <a:cs typeface="Arial Unicode MS" pitchFamily="34" charset="-128"/>
              </a:rPr>
              <a:t>больше и</a:t>
            </a:r>
            <a:r>
              <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rPr>
              <a:t> сколько возможно лучше.</a:t>
            </a:r>
          </a:p>
          <a:p>
            <a:pPr lvl="1">
              <a:buFontTx/>
              <a:buNone/>
            </a:pPr>
            <a:endPar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endParaRPr>
          </a:p>
          <a:p>
            <a:pPr lvl="1" algn="r">
              <a:buFontTx/>
              <a:buNone/>
            </a:pPr>
            <a:endPar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endParaRPr>
          </a:p>
          <a:p>
            <a:pPr lvl="1" algn="r">
              <a:buFontTx/>
              <a:buNone/>
            </a:pPr>
            <a:r>
              <a:rPr lang="ru-RU" sz="3200" b="1" i="1" dirty="0" err="1">
                <a:solidFill>
                  <a:srgbClr val="800000"/>
                </a:solidFill>
                <a:effectLst>
                  <a:outerShdw blurRad="38100" dist="38100" dir="2700000" algn="tl">
                    <a:srgbClr val="000000"/>
                  </a:outerShdw>
                </a:effectLst>
                <a:ea typeface="Arial Unicode MS" pitchFamily="34" charset="-128"/>
                <a:cs typeface="Arial Unicode MS" pitchFamily="34" charset="-128"/>
              </a:rPr>
              <a:t>Н.А.Добролюбов</a:t>
            </a:r>
            <a:endParaRPr lang="ru-RU" sz="3200" b="1" i="1" dirty="0">
              <a:solidFill>
                <a:srgbClr val="800000"/>
              </a:solidFill>
              <a:effectLst>
                <a:outerShdw blurRad="38100" dist="38100" dir="2700000" algn="tl">
                  <a:srgbClr val="000000"/>
                </a:outerShdw>
              </a:effectLst>
              <a:ea typeface="Arial Unicode MS" pitchFamily="34" charset="-128"/>
              <a:cs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0486">
                                            <p:txEl>
                                              <p:pRg st="0" end="0"/>
                                            </p:txEl>
                                          </p:spTgt>
                                        </p:tgtEl>
                                        <p:attrNameLst>
                                          <p:attrName>style.visibility</p:attrName>
                                        </p:attrNameLst>
                                      </p:cBhvr>
                                      <p:to>
                                        <p:strVal val="visible"/>
                                      </p:to>
                                    </p:set>
                                    <p:anim calcmode="lin" valueType="num">
                                      <p:cBhvr>
                                        <p:cTn id="7" dur="150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20486">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20486">
                                            <p:txEl>
                                              <p:pRg st="1" end="1"/>
                                            </p:txEl>
                                          </p:spTgt>
                                        </p:tgtEl>
                                        <p:attrNameLst>
                                          <p:attrName>style.visibility</p:attrName>
                                        </p:attrNameLst>
                                      </p:cBhvr>
                                      <p:to>
                                        <p:strVal val="visible"/>
                                      </p:to>
                                    </p:set>
                                    <p:anim calcmode="lin" valueType="num">
                                      <p:cBhvr>
                                        <p:cTn id="11" dur="15000" fill="hold"/>
                                        <p:tgtEl>
                                          <p:spTgt spid="20486">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20486">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20486">
                                            <p:txEl>
                                              <p:pRg st="2" end="2"/>
                                            </p:txEl>
                                          </p:spTgt>
                                        </p:tgtEl>
                                        <p:attrNameLst>
                                          <p:attrName>style.visibility</p:attrName>
                                        </p:attrNameLst>
                                      </p:cBhvr>
                                      <p:to>
                                        <p:strVal val="visible"/>
                                      </p:to>
                                    </p:set>
                                    <p:anim calcmode="lin" valueType="num">
                                      <p:cBhvr>
                                        <p:cTn id="15" dur="15000" fill="hold"/>
                                        <p:tgtEl>
                                          <p:spTgt spid="20486">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20486">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20486">
                                            <p:txEl>
                                              <p:pRg st="3" end="3"/>
                                            </p:txEl>
                                          </p:spTgt>
                                        </p:tgtEl>
                                        <p:attrNameLst>
                                          <p:attrName>style.visibility</p:attrName>
                                        </p:attrNameLst>
                                      </p:cBhvr>
                                      <p:to>
                                        <p:strVal val="visible"/>
                                      </p:to>
                                    </p:set>
                                    <p:anim calcmode="lin" valueType="num">
                                      <p:cBhvr>
                                        <p:cTn id="19" dur="15000" fill="hold"/>
                                        <p:tgtEl>
                                          <p:spTgt spid="20486">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20486">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20486">
                                            <p:txEl>
                                              <p:pRg st="4" end="4"/>
                                            </p:txEl>
                                          </p:spTgt>
                                        </p:tgtEl>
                                        <p:attrNameLst>
                                          <p:attrName>style.visibility</p:attrName>
                                        </p:attrNameLst>
                                      </p:cBhvr>
                                      <p:to>
                                        <p:strVal val="visible"/>
                                      </p:to>
                                    </p:set>
                                    <p:anim calcmode="lin" valueType="num">
                                      <p:cBhvr>
                                        <p:cTn id="23" dur="15000" fill="hold"/>
                                        <p:tgtEl>
                                          <p:spTgt spid="20486">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20486">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20486">
                                            <p:txEl>
                                              <p:pRg st="5" end="5"/>
                                            </p:txEl>
                                          </p:spTgt>
                                        </p:tgtEl>
                                        <p:attrNameLst>
                                          <p:attrName>style.visibility</p:attrName>
                                        </p:attrNameLst>
                                      </p:cBhvr>
                                      <p:to>
                                        <p:strVal val="visible"/>
                                      </p:to>
                                    </p:set>
                                    <p:anim calcmode="lin" valueType="num">
                                      <p:cBhvr>
                                        <p:cTn id="27" dur="15000" fill="hold"/>
                                        <p:tgtEl>
                                          <p:spTgt spid="20486">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20486">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20486">
                                            <p:txEl>
                                              <p:pRg st="6" end="6"/>
                                            </p:txEl>
                                          </p:spTgt>
                                        </p:tgtEl>
                                        <p:attrNameLst>
                                          <p:attrName>style.visibility</p:attrName>
                                        </p:attrNameLst>
                                      </p:cBhvr>
                                      <p:to>
                                        <p:strVal val="visible"/>
                                      </p:to>
                                    </p:set>
                                    <p:anim calcmode="lin" valueType="num">
                                      <p:cBhvr>
                                        <p:cTn id="31" dur="15000" fill="hold"/>
                                        <p:tgtEl>
                                          <p:spTgt spid="20486">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20486">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20486">
                                            <p:txEl>
                                              <p:pRg st="9" end="9"/>
                                            </p:txEl>
                                          </p:spTgt>
                                        </p:tgtEl>
                                        <p:attrNameLst>
                                          <p:attrName>style.visibility</p:attrName>
                                        </p:attrNameLst>
                                      </p:cBhvr>
                                      <p:to>
                                        <p:strVal val="visible"/>
                                      </p:to>
                                    </p:set>
                                    <p:anim calcmode="lin" valueType="num">
                                      <p:cBhvr>
                                        <p:cTn id="35" dur="15000" fill="hold"/>
                                        <p:tgtEl>
                                          <p:spTgt spid="20486">
                                            <p:txEl>
                                              <p:pRg st="9" end="9"/>
                                            </p:txEl>
                                          </p:spTgt>
                                        </p:tgtEl>
                                        <p:attrNameLst>
                                          <p:attrName>ppt_x</p:attrName>
                                        </p:attrNameLst>
                                      </p:cBhvr>
                                      <p:tavLst>
                                        <p:tav tm="0">
                                          <p:val>
                                            <p:strVal val="#ppt_x"/>
                                          </p:val>
                                        </p:tav>
                                        <p:tav tm="100000">
                                          <p:val>
                                            <p:strVal val="#ppt_x"/>
                                          </p:val>
                                        </p:tav>
                                      </p:tavLst>
                                    </p:anim>
                                    <p:anim calcmode="lin" valueType="num">
                                      <p:cBhvr>
                                        <p:cTn id="36" dur="15000" fill="hold"/>
                                        <p:tgtEl>
                                          <p:spTgt spid="20486">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ru-RU" sz="3200" dirty="0">
                <a:solidFill>
                  <a:schemeClr val="tx1"/>
                </a:solidFill>
                <a:latin typeface="Arial Black" pitchFamily="34" charset="0"/>
              </a:rPr>
              <a:t>Головатый Антон Андреевич</a:t>
            </a:r>
            <a:br>
              <a:rPr lang="ru-RU" sz="3200" dirty="0">
                <a:solidFill>
                  <a:schemeClr val="tx1"/>
                </a:solidFill>
                <a:latin typeface="Arial Black" pitchFamily="34" charset="0"/>
              </a:rPr>
            </a:br>
            <a:r>
              <a:rPr lang="ru-RU" sz="3200" dirty="0">
                <a:solidFill>
                  <a:schemeClr val="tx1"/>
                </a:solidFill>
                <a:latin typeface="Arial Black" pitchFamily="34" charset="0"/>
              </a:rPr>
              <a:t>(1732 – 1797)</a:t>
            </a:r>
          </a:p>
        </p:txBody>
      </p:sp>
      <p:graphicFrame>
        <p:nvGraphicFramePr>
          <p:cNvPr id="5123" name="Object 3"/>
          <p:cNvGraphicFramePr>
            <a:graphicFrameLocks noChangeAspect="1"/>
          </p:cNvGraphicFramePr>
          <p:nvPr/>
        </p:nvGraphicFramePr>
        <p:xfrm>
          <a:off x="457200" y="1828800"/>
          <a:ext cx="3276600" cy="4457700"/>
        </p:xfrm>
        <a:graphic>
          <a:graphicData uri="http://schemas.openxmlformats.org/presentationml/2006/ole">
            <mc:AlternateContent xmlns:mc="http://schemas.openxmlformats.org/markup-compatibility/2006">
              <mc:Choice xmlns:v="urn:schemas-microsoft-com:vml" Requires="v">
                <p:oleObj spid="_x0000_s9239" name="Фотография Photo Editor" r:id="rId3" imgW="2876190" imgH="3543795" progId="">
                  <p:embed/>
                </p:oleObj>
              </mc:Choice>
              <mc:Fallback>
                <p:oleObj name="Фотография Photo Editor" r:id="rId3" imgW="2876190" imgH="35437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3276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4"/>
          <p:cNvSpPr txBox="1">
            <a:spLocks noChangeArrowheads="1"/>
          </p:cNvSpPr>
          <p:nvPr/>
        </p:nvSpPr>
        <p:spPr bwMode="auto">
          <a:xfrm>
            <a:off x="3810000" y="1828800"/>
            <a:ext cx="5105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Войсковой судья Черноморского казачьего войска, третий кошевой атаман. Участвовал в штурме Измаила. Возглавлял депутацию казаков для «поднесения» прошения Екатерине 2 об отводе земель черноморским казакам на Тамань. Активно занимался обустройством казаков – переселенцев на Кубани. Автор стихотворений, ставших популярными казацкими песнями.     </a:t>
            </a:r>
          </a:p>
        </p:txBody>
      </p:sp>
    </p:spTree>
    <p:extLst>
      <p:ext uri="{BB962C8B-B14F-4D97-AF65-F5344CB8AC3E}">
        <p14:creationId xmlns:p14="http://schemas.microsoft.com/office/powerpoint/2010/main" val="3692719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5122"/>
                                        </p:tgtEl>
                                        <p:attrNameLst>
                                          <p:attrName>style.visibility</p:attrName>
                                        </p:attrNameLst>
                                      </p:cBhvr>
                                      <p:to>
                                        <p:strVal val="visible"/>
                                      </p:to>
                                    </p:set>
                                    <p:animEffect transition="in" filter="wipe(up)">
                                      <p:cBhvr>
                                        <p:cTn id="7" dur="3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499"/>
                                          </p:stCondLst>
                                        </p:cTn>
                                        <p:tgtEl>
                                          <p:spTgt spid="5123"/>
                                        </p:tgtEl>
                                        <p:attrNameLst>
                                          <p:attrName>style.visibility</p:attrName>
                                        </p:attrNameLst>
                                      </p:cBhvr>
                                      <p:to>
                                        <p:strVal val="visible"/>
                                      </p:to>
                                    </p:set>
                                    <p:anim to="" calcmode="lin" valueType="num">
                                      <p:cBhvr>
                                        <p:cTn id="12" dur="1" fill="hold"/>
                                        <p:tgtEl>
                                          <p:spTgt spid="512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out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8077200" cy="1219200"/>
          </a:xfrm>
        </p:spPr>
        <p:txBody>
          <a:bodyPr/>
          <a:lstStyle/>
          <a:p>
            <a:pPr eaLnBrk="1" hangingPunct="1"/>
            <a:r>
              <a:rPr lang="ru-RU" sz="3200" dirty="0">
                <a:solidFill>
                  <a:schemeClr val="tx1"/>
                </a:solidFill>
                <a:latin typeface="Arial Black" pitchFamily="34" charset="0"/>
              </a:rPr>
              <a:t>КУХАРЕНКО ЯКОВ ГЕРАСИМОВИЧ</a:t>
            </a:r>
            <a:br>
              <a:rPr lang="ru-RU" sz="3200" dirty="0">
                <a:solidFill>
                  <a:schemeClr val="tx1"/>
                </a:solidFill>
                <a:latin typeface="Arial Black" pitchFamily="34" charset="0"/>
              </a:rPr>
            </a:br>
            <a:r>
              <a:rPr lang="ru-RU" sz="3200" dirty="0">
                <a:solidFill>
                  <a:schemeClr val="tx1"/>
                </a:solidFill>
                <a:latin typeface="Arial Black" pitchFamily="34" charset="0"/>
              </a:rPr>
              <a:t>(1799 – 1662)</a:t>
            </a:r>
          </a:p>
        </p:txBody>
      </p:sp>
      <p:graphicFrame>
        <p:nvGraphicFramePr>
          <p:cNvPr id="15363" name="Object 3"/>
          <p:cNvGraphicFramePr>
            <a:graphicFrameLocks noChangeAspect="1"/>
          </p:cNvGraphicFramePr>
          <p:nvPr/>
        </p:nvGraphicFramePr>
        <p:xfrm>
          <a:off x="533400" y="1905000"/>
          <a:ext cx="3429000" cy="4343400"/>
        </p:xfrm>
        <a:graphic>
          <a:graphicData uri="http://schemas.openxmlformats.org/presentationml/2006/ole">
            <mc:AlternateContent xmlns:mc="http://schemas.openxmlformats.org/markup-compatibility/2006">
              <mc:Choice xmlns:v="urn:schemas-microsoft-com:vml" Requires="v">
                <p:oleObj spid="_x0000_s10262" name="Фотография Photo Editor" r:id="rId3" imgW="2828571" imgH="3866667" progId="">
                  <p:embed/>
                </p:oleObj>
              </mc:Choice>
              <mc:Fallback>
                <p:oleObj name="Фотография Photo Editor" r:id="rId3" imgW="2828571" imgH="386666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05000"/>
                        <a:ext cx="3429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Text Box 4"/>
          <p:cNvSpPr txBox="1">
            <a:spLocks noChangeArrowheads="1"/>
          </p:cNvSpPr>
          <p:nvPr/>
        </p:nvSpPr>
        <p:spPr bwMode="auto">
          <a:xfrm>
            <a:off x="4114800" y="1752600"/>
            <a:ext cx="4800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b="1" dirty="0"/>
              <a:t>Первый писатель и историк Кубани, наказной атаман Черноморского казачьего войска из числа коренных черноморцев. Учился в </a:t>
            </a:r>
            <a:r>
              <a:rPr lang="ru-RU" sz="2000" b="1" dirty="0" err="1"/>
              <a:t>Екатеринодарском</a:t>
            </a:r>
            <a:r>
              <a:rPr lang="ru-RU" sz="2000" b="1" dirty="0"/>
              <a:t> уездном училище. В течение 20 лет служил на пограничных кордонах Кубани. Составил первую летопись кубанских казаков. Автор многих рассказов о жизни и быте кубанского казачества. Близкий друг Т.Г. Шевченко. Умер в плену у горцев под Майкопом.</a:t>
            </a:r>
          </a:p>
        </p:txBody>
      </p:sp>
    </p:spTree>
    <p:extLst>
      <p:ext uri="{BB962C8B-B14F-4D97-AF65-F5344CB8AC3E}">
        <p14:creationId xmlns:p14="http://schemas.microsoft.com/office/powerpoint/2010/main" val="49938846"/>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15362"/>
                                        </p:tgtEl>
                                        <p:attrNameLst>
                                          <p:attrName>style.visibility</p:attrName>
                                        </p:attrNameLst>
                                      </p:cBhvr>
                                      <p:to>
                                        <p:strVal val="visible"/>
                                      </p:to>
                                    </p:set>
                                    <p:animEffect transition="in" filter="wipe(up)">
                                      <p:cBhvr>
                                        <p:cTn id="7" dur="3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499"/>
                                          </p:stCondLst>
                                        </p:cTn>
                                        <p:tgtEl>
                                          <p:spTgt spid="15363"/>
                                        </p:tgtEl>
                                        <p:attrNameLst>
                                          <p:attrName>style.visibility</p:attrName>
                                        </p:attrNameLst>
                                      </p:cBhvr>
                                      <p:to>
                                        <p:strVal val="visible"/>
                                      </p:to>
                                    </p:set>
                                    <p:anim to="" calcmode="lin" valueType="num">
                                      <p:cBhvr>
                                        <p:cTn id="12" dur="1" fill="hold"/>
                                        <p:tgtEl>
                                          <p:spTgt spid="1536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wipe(right)">
                                      <p:cBhvr>
                                        <p:cTn id="1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476672"/>
            <a:ext cx="7772400" cy="990600"/>
          </a:xfrm>
        </p:spPr>
        <p:txBody>
          <a:bodyPr>
            <a:normAutofit fontScale="90000"/>
          </a:bodyPr>
          <a:lstStyle/>
          <a:p>
            <a:pPr eaLnBrk="1" hangingPunct="1"/>
            <a:r>
              <a:rPr lang="ru-RU" sz="3200" dirty="0">
                <a:solidFill>
                  <a:schemeClr val="tx1"/>
                </a:solidFill>
                <a:latin typeface="Arial Black" pitchFamily="34" charset="0"/>
              </a:rPr>
              <a:t>ЩЕРБИНА ФЕДОР АНДРЕЕВИЧ</a:t>
            </a:r>
            <a:br>
              <a:rPr lang="ru-RU" sz="3200" dirty="0">
                <a:solidFill>
                  <a:schemeClr val="tx1"/>
                </a:solidFill>
                <a:latin typeface="Arial Black" pitchFamily="34" charset="0"/>
              </a:rPr>
            </a:br>
            <a:r>
              <a:rPr lang="ru-RU" sz="3200" dirty="0">
                <a:solidFill>
                  <a:schemeClr val="tx1"/>
                </a:solidFill>
                <a:latin typeface="Arial Black" pitchFamily="34" charset="0"/>
              </a:rPr>
              <a:t>(1849 – 1936)</a:t>
            </a:r>
          </a:p>
        </p:txBody>
      </p:sp>
      <p:graphicFrame>
        <p:nvGraphicFramePr>
          <p:cNvPr id="14339" name="Object 3"/>
          <p:cNvGraphicFramePr>
            <a:graphicFrameLocks noChangeAspect="1"/>
          </p:cNvGraphicFramePr>
          <p:nvPr/>
        </p:nvGraphicFramePr>
        <p:xfrm>
          <a:off x="228600" y="2133600"/>
          <a:ext cx="3352800" cy="4114800"/>
        </p:xfrm>
        <a:graphic>
          <a:graphicData uri="http://schemas.openxmlformats.org/presentationml/2006/ole">
            <mc:AlternateContent xmlns:mc="http://schemas.openxmlformats.org/markup-compatibility/2006">
              <mc:Choice xmlns:v="urn:schemas-microsoft-com:vml" Requires="v">
                <p:oleObj spid="_x0000_s11286" name="Фотография Photo Editor" r:id="rId3" imgW="3486637" imgH="3704762" progId="">
                  <p:embed/>
                </p:oleObj>
              </mc:Choice>
              <mc:Fallback>
                <p:oleObj name="Фотография Photo Editor" r:id="rId3" imgW="3486637" imgH="3704762"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335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4"/>
          <p:cNvSpPr txBox="1">
            <a:spLocks noChangeArrowheads="1"/>
          </p:cNvSpPr>
          <p:nvPr/>
        </p:nvSpPr>
        <p:spPr bwMode="auto">
          <a:xfrm>
            <a:off x="3733800" y="1676400"/>
            <a:ext cx="5181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Выдающийся кубанский историк, автор двухтомной «Истории Кубанского казачьего войска». Родился в </a:t>
            </a:r>
            <a:r>
              <a:rPr lang="ru-RU" sz="2000" dirty="0" err="1"/>
              <a:t>ст.Новодеревянковской</a:t>
            </a:r>
            <a:r>
              <a:rPr lang="ru-RU" sz="2000" dirty="0"/>
              <a:t> в семье </a:t>
            </a:r>
            <a:r>
              <a:rPr lang="ru-RU" sz="2000" dirty="0" err="1"/>
              <a:t>священника.Учился</a:t>
            </a:r>
            <a:r>
              <a:rPr lang="ru-RU" sz="2000" dirty="0"/>
              <a:t> в </a:t>
            </a:r>
            <a:r>
              <a:rPr lang="ru-RU" sz="2000" dirty="0" err="1"/>
              <a:t>Екатеринодарском</a:t>
            </a:r>
            <a:r>
              <a:rPr lang="ru-RU" sz="2000" dirty="0"/>
              <a:t> духовном училище, как лучший ученик переведен в Кавказскую духовную </a:t>
            </a:r>
            <a:r>
              <a:rPr lang="ru-RU" sz="2000" dirty="0" err="1"/>
              <a:t>семинарию,продолжил</a:t>
            </a:r>
            <a:r>
              <a:rPr lang="ru-RU" sz="2000" dirty="0"/>
              <a:t> образование в Москве. Основоположник русской бюджетной статистики, член- корреспондент Петербургской Академии наук. После Октябрьской революции жил и работал в Праге.</a:t>
            </a:r>
          </a:p>
        </p:txBody>
      </p:sp>
    </p:spTree>
    <p:extLst>
      <p:ext uri="{BB962C8B-B14F-4D97-AF65-F5344CB8AC3E}">
        <p14:creationId xmlns:p14="http://schemas.microsoft.com/office/powerpoint/2010/main" val="4830885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14338"/>
                                        </p:tgtEl>
                                        <p:attrNameLst>
                                          <p:attrName>style.visibility</p:attrName>
                                        </p:attrNameLst>
                                      </p:cBhvr>
                                      <p:to>
                                        <p:strVal val="visible"/>
                                      </p:to>
                                    </p:set>
                                    <p:animEffect transition="in" filter="wipe(up)">
                                      <p:cBhvr>
                                        <p:cTn id="7" dur="3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499"/>
                                          </p:stCondLst>
                                        </p:cTn>
                                        <p:tgtEl>
                                          <p:spTgt spid="14339"/>
                                        </p:tgtEl>
                                        <p:attrNameLst>
                                          <p:attrName>style.visibility</p:attrName>
                                        </p:attrNameLst>
                                      </p:cBhvr>
                                      <p:to>
                                        <p:strVal val="visible"/>
                                      </p:to>
                                    </p:set>
                                    <p:anim to="" calcmode="lin" valueType="num">
                                      <p:cBhvr>
                                        <p:cTn id="12" dur="1" fill="hold"/>
                                        <p:tgtEl>
                                          <p:spTgt spid="1433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blinds(vertical)">
                                      <p:cBhvr>
                                        <p:cTn id="1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ru-RU" sz="3200" dirty="0" err="1">
                <a:solidFill>
                  <a:schemeClr val="tx1"/>
                </a:solidFill>
                <a:latin typeface="Arial Black" pitchFamily="34" charset="0"/>
              </a:rPr>
              <a:t>Пивень</a:t>
            </a:r>
            <a:r>
              <a:rPr lang="ru-RU" sz="3200" dirty="0">
                <a:solidFill>
                  <a:schemeClr val="tx1"/>
                </a:solidFill>
                <a:latin typeface="Arial Black" pitchFamily="34" charset="0"/>
              </a:rPr>
              <a:t> Александр Ефимович</a:t>
            </a:r>
            <a:br>
              <a:rPr lang="ru-RU" sz="3200" dirty="0">
                <a:solidFill>
                  <a:schemeClr val="tx1"/>
                </a:solidFill>
                <a:latin typeface="Arial Black" pitchFamily="34" charset="0"/>
              </a:rPr>
            </a:br>
            <a:r>
              <a:rPr lang="ru-RU" sz="3200" dirty="0">
                <a:solidFill>
                  <a:schemeClr val="tx1"/>
                </a:solidFill>
                <a:latin typeface="Arial Black" pitchFamily="34" charset="0"/>
              </a:rPr>
              <a:t>(1872 – 1962)</a:t>
            </a:r>
          </a:p>
        </p:txBody>
      </p:sp>
      <p:graphicFrame>
        <p:nvGraphicFramePr>
          <p:cNvPr id="4099" name="Object 3"/>
          <p:cNvGraphicFramePr>
            <a:graphicFrameLocks noChangeAspect="1"/>
          </p:cNvGraphicFramePr>
          <p:nvPr/>
        </p:nvGraphicFramePr>
        <p:xfrm>
          <a:off x="304800" y="2209800"/>
          <a:ext cx="3200400" cy="4324350"/>
        </p:xfrm>
        <a:graphic>
          <a:graphicData uri="http://schemas.openxmlformats.org/presentationml/2006/ole">
            <mc:AlternateContent xmlns:mc="http://schemas.openxmlformats.org/markup-compatibility/2006">
              <mc:Choice xmlns:v="urn:schemas-microsoft-com:vml" Requires="v">
                <p:oleObj spid="_x0000_s12311" name="Фотография Photo Editor" r:id="rId3" imgW="2876190" imgH="3866667" progId="">
                  <p:embed/>
                </p:oleObj>
              </mc:Choice>
              <mc:Fallback>
                <p:oleObj name="Фотография Photo Editor" r:id="rId3" imgW="2876190" imgH="386666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09800"/>
                        <a:ext cx="32004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3657600" y="2057400"/>
            <a:ext cx="52578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Родился в станице Полтавской. Учился в </a:t>
            </a:r>
            <a:r>
              <a:rPr lang="ru-RU" sz="2000" dirty="0" err="1"/>
              <a:t>Екатеринодарском</a:t>
            </a:r>
            <a:r>
              <a:rPr lang="ru-RU" sz="2000" dirty="0"/>
              <a:t> духовном училище, служил канцеляристом Кубанского областного правления, станичным писарем, был атаманом станицы Павловской. До революции в издательствах </a:t>
            </a:r>
            <a:r>
              <a:rPr lang="ru-RU" sz="2000" dirty="0" err="1"/>
              <a:t>Екатеринодара</a:t>
            </a:r>
            <a:r>
              <a:rPr lang="ru-RU" sz="2000" dirty="0"/>
              <a:t>, Москвы, Киева, Харькова опубликовано 28 сборников произведений. Жил в эмиграции, где и умер. Сборник произведений </a:t>
            </a:r>
            <a:r>
              <a:rPr lang="ru-RU" sz="2000" dirty="0" err="1"/>
              <a:t>Пивня</a:t>
            </a:r>
            <a:r>
              <a:rPr lang="ru-RU" sz="2000" dirty="0"/>
              <a:t> «Торба смеха и мешок хохота» издан в Краснодаре в 1995 году.  </a:t>
            </a:r>
          </a:p>
        </p:txBody>
      </p:sp>
    </p:spTree>
    <p:extLst>
      <p:ext uri="{BB962C8B-B14F-4D97-AF65-F5344CB8AC3E}">
        <p14:creationId xmlns:p14="http://schemas.microsoft.com/office/powerpoint/2010/main" val="1224981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iterate type="wd">
                                    <p:tmPct val="100000"/>
                                  </p:iterate>
                                  <p:childTnLst>
                                    <p:set>
                                      <p:cBhvr>
                                        <p:cTn id="6" dur="1" fill="hold">
                                          <p:stCondLst>
                                            <p:cond delay="0"/>
                                          </p:stCondLst>
                                        </p:cTn>
                                        <p:tgtEl>
                                          <p:spTgt spid="4098"/>
                                        </p:tgtEl>
                                        <p:attrNameLst>
                                          <p:attrName>style.visibility</p:attrName>
                                        </p:attrNameLst>
                                      </p:cBhvr>
                                      <p:to>
                                        <p:strVal val="visible"/>
                                      </p:to>
                                    </p:set>
                                    <p:animEffect transition="in" filter="wipe(right)">
                                      <p:cBhvr>
                                        <p:cTn id="7" dur="3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499"/>
                                          </p:stCondLst>
                                        </p:cTn>
                                        <p:tgtEl>
                                          <p:spTgt spid="4099"/>
                                        </p:tgtEl>
                                        <p:attrNameLst>
                                          <p:attrName>style.visibility</p:attrName>
                                        </p:attrNameLst>
                                      </p:cBhvr>
                                      <p:to>
                                        <p:strVal val="visible"/>
                                      </p:to>
                                    </p:set>
                                    <p:anim to="" calcmode="lin" valueType="num">
                                      <p:cBhvr>
                                        <p:cTn id="12" dur="1" fill="hold"/>
                                        <p:tgtEl>
                                          <p:spTgt spid="409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linds(horizontal)">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10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38200" y="304800"/>
            <a:ext cx="7772400" cy="914400"/>
          </a:xfrm>
        </p:spPr>
        <p:txBody>
          <a:bodyPr>
            <a:normAutofit fontScale="90000"/>
          </a:bodyPr>
          <a:lstStyle/>
          <a:p>
            <a:pPr eaLnBrk="1" hangingPunct="1"/>
            <a:r>
              <a:rPr lang="ru-RU" sz="4000" dirty="0">
                <a:solidFill>
                  <a:schemeClr val="tx1"/>
                </a:solidFill>
                <a:latin typeface="Arial Black" pitchFamily="34" charset="0"/>
              </a:rPr>
              <a:t>Попов Василий Алексеевич</a:t>
            </a:r>
          </a:p>
        </p:txBody>
      </p:sp>
      <p:graphicFrame>
        <p:nvGraphicFramePr>
          <p:cNvPr id="2051" name="Object 3"/>
          <p:cNvGraphicFramePr>
            <a:graphicFrameLocks noChangeAspect="1"/>
          </p:cNvGraphicFramePr>
          <p:nvPr/>
        </p:nvGraphicFramePr>
        <p:xfrm>
          <a:off x="228600" y="1905000"/>
          <a:ext cx="2971800" cy="4467225"/>
        </p:xfrm>
        <a:graphic>
          <a:graphicData uri="http://schemas.openxmlformats.org/presentationml/2006/ole">
            <mc:AlternateContent xmlns:mc="http://schemas.openxmlformats.org/markup-compatibility/2006">
              <mc:Choice xmlns:v="urn:schemas-microsoft-com:vml" Requires="v">
                <p:oleObj spid="_x0000_s13335" name="Фотография Photo Editor" r:id="rId3" imgW="2734057" imgH="4009524" progId="">
                  <p:embed/>
                </p:oleObj>
              </mc:Choice>
              <mc:Fallback>
                <p:oleObj name="Фотография Photo Editor" r:id="rId3" imgW="2734057" imgH="4009524"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05000"/>
                        <a:ext cx="297180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4"/>
          <p:cNvSpPr txBox="1">
            <a:spLocks noChangeArrowheads="1"/>
          </p:cNvSpPr>
          <p:nvPr/>
        </p:nvSpPr>
        <p:spPr bwMode="auto">
          <a:xfrm>
            <a:off x="3352800" y="1905000"/>
            <a:ext cx="55626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1800" dirty="0"/>
              <a:t>родился в Тамани. Детство его прошло в станицах Зеленчукской, </a:t>
            </a:r>
            <a:r>
              <a:rPr lang="ru-RU" sz="1800" dirty="0" err="1"/>
              <a:t>Кордоникской</a:t>
            </a:r>
            <a:r>
              <a:rPr lang="ru-RU" sz="1800" dirty="0"/>
              <a:t>, </a:t>
            </a:r>
            <a:r>
              <a:rPr lang="ru-RU" sz="1800" dirty="0" err="1"/>
              <a:t>Баталпашинской</a:t>
            </a:r>
            <a:r>
              <a:rPr lang="ru-RU" sz="1800" dirty="0"/>
              <a:t>. После окончания летной школы в 1930 году служил в Средней Азии, принимал участие в боях с басмачами. К этому же времени относится начало литературного творчества. Участник Великой Отечественной войны с первых её дней. На счету </a:t>
            </a:r>
            <a:r>
              <a:rPr lang="ru-RU" sz="1800" dirty="0" err="1"/>
              <a:t>В.Попова</a:t>
            </a:r>
            <a:r>
              <a:rPr lang="ru-RU" sz="1800" dirty="0"/>
              <a:t> – 30 книг, напечатанных в нашей стране и за рубежом. Наиболее известные: «Замок Железного Рыцаря», «Республика десяти звёзд», «Зрелость», «Кубанские сказки».    </a:t>
            </a:r>
          </a:p>
        </p:txBody>
      </p:sp>
    </p:spTree>
    <p:extLst>
      <p:ext uri="{BB962C8B-B14F-4D97-AF65-F5344CB8AC3E}">
        <p14:creationId xmlns:p14="http://schemas.microsoft.com/office/powerpoint/2010/main" val="365761478"/>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0-#ppt_w/2"/>
                                          </p:val>
                                        </p:tav>
                                        <p:tav tm="100000">
                                          <p:val>
                                            <p:strVal val="#ppt_x"/>
                                          </p:val>
                                        </p:tav>
                                      </p:tavLst>
                                    </p:anim>
                                    <p:anim calcmode="lin" valueType="num">
                                      <p:cBhvr additive="base">
                                        <p:cTn id="14"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1+#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642938" y="571500"/>
            <a:ext cx="8229601" cy="1143000"/>
          </a:xfrm>
        </p:spPr>
        <p:txBody>
          <a:bodyPr>
            <a:normAutofit fontScale="90000"/>
          </a:bodyPr>
          <a:lstStyle/>
          <a:p>
            <a:pPr eaLnBrk="1" hangingPunct="1"/>
            <a:r>
              <a:rPr lang="ru-RU" sz="3200" b="1">
                <a:latin typeface="Times New Roman" pitchFamily="18" charset="0"/>
                <a:cs typeface="Times New Roman" pitchFamily="18" charset="0"/>
              </a:rPr>
              <a:t>Беляков </a:t>
            </a:r>
            <a:br>
              <a:rPr lang="ru-RU" sz="3200" b="1">
                <a:latin typeface="Times New Roman" pitchFamily="18" charset="0"/>
                <a:cs typeface="Times New Roman" pitchFamily="18" charset="0"/>
              </a:rPr>
            </a:br>
            <a:r>
              <a:rPr lang="ru-RU" sz="3200" b="1">
                <a:latin typeface="Times New Roman" pitchFamily="18" charset="0"/>
                <a:cs typeface="Times New Roman" pitchFamily="18" charset="0"/>
              </a:rPr>
              <a:t>Иван Васильевич </a:t>
            </a:r>
            <a:br>
              <a:rPr lang="ru-RU"/>
            </a:br>
            <a:endParaRPr lang="ru-RU"/>
          </a:p>
        </p:txBody>
      </p:sp>
      <p:pic>
        <p:nvPicPr>
          <p:cNvPr id="25604" name="Содержимое 5" descr="belykov"/>
          <p:cNvPicPr>
            <a:picLocks noGrp="1"/>
          </p:cNvPicPr>
          <p:nvPr>
            <p:ph idx="1"/>
          </p:nvPr>
        </p:nvPicPr>
        <p:blipFill>
          <a:blip r:embed="rId2" cstate="print"/>
          <a:srcRect/>
          <a:stretch>
            <a:fillRect/>
          </a:stretch>
        </p:blipFill>
        <p:spPr>
          <a:xfrm>
            <a:off x="285750" y="2428875"/>
            <a:ext cx="1785938" cy="2786063"/>
          </a:xfrm>
        </p:spPr>
      </p:pic>
      <p:sp>
        <p:nvSpPr>
          <p:cNvPr id="4" name="Дата 3"/>
          <p:cNvSpPr>
            <a:spLocks noGrp="1"/>
          </p:cNvSpPr>
          <p:nvPr>
            <p:ph type="dt" sz="half" idx="10"/>
          </p:nvPr>
        </p:nvSpPr>
        <p:spPr/>
        <p:txBody>
          <a:bodyPr/>
          <a:lstStyle/>
          <a:p>
            <a:pPr>
              <a:defRPr/>
            </a:pPr>
            <a:fld id="{EBAD4808-2419-4F12-AF52-A65807B1A9F8}" type="datetime1">
              <a:rPr lang="ru-RU" smtClean="0"/>
              <a:pPr>
                <a:defRPr/>
              </a:pPr>
              <a:t>05.10.2022</a:t>
            </a:fld>
            <a:endParaRPr lang="ru-RU"/>
          </a:p>
        </p:txBody>
      </p:sp>
      <p:sp>
        <p:nvSpPr>
          <p:cNvPr id="5" name="Номер слайда 4"/>
          <p:cNvSpPr>
            <a:spLocks noGrp="1"/>
          </p:cNvSpPr>
          <p:nvPr>
            <p:ph type="sldNum" sz="quarter" idx="12"/>
          </p:nvPr>
        </p:nvSpPr>
        <p:spPr/>
        <p:txBody>
          <a:bodyPr/>
          <a:lstStyle/>
          <a:p>
            <a:pPr>
              <a:defRPr/>
            </a:pPr>
            <a:fld id="{444CAC1E-CF36-4A93-8091-9FA9EA448B0E}" type="slidenum">
              <a:rPr lang="ru-RU" smtClean="0"/>
              <a:pPr>
                <a:defRPr/>
              </a:pPr>
              <a:t>8</a:t>
            </a:fld>
            <a:endParaRPr lang="ru-RU"/>
          </a:p>
        </p:txBody>
      </p:sp>
      <p:sp>
        <p:nvSpPr>
          <p:cNvPr id="25605" name="Прямоугольник 6"/>
          <p:cNvSpPr>
            <a:spLocks noChangeArrowheads="1"/>
          </p:cNvSpPr>
          <p:nvPr/>
        </p:nvSpPr>
        <p:spPr bwMode="auto">
          <a:xfrm>
            <a:off x="2428875" y="1428750"/>
            <a:ext cx="6357938" cy="5294313"/>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Родился Беляков 8 декабря 1915 года в деревне Мокрый Майдан Горьковской области. Участник ВОВ. . В 1947 году после демобилизации Иван Васильевич приехал на Кубань. Одна за другой выходят его книги, сборники песен, поэмы, сказки. Боевой офицер, прошедший жестокую, кровопролитную войну, стал писать добрые, светлые книги для детей о «голубоглазых мальчишках», о «маленькой Ларисе». Он стал детским поэтом. Циклы «Я маме помогаю», «Летучий огонек», «Солнечные брызги» раскрывают ребятам удивительный мир растений и животных. Автор призывает маленьких читателей не проходить мимо красот природы, постигать ее тайны.</a:t>
            </a:r>
          </a:p>
          <a:p>
            <a:r>
              <a:rPr lang="ru-RU" sz="2000">
                <a:latin typeface="Times New Roman" pitchFamily="18" charset="0"/>
                <a:cs typeface="Times New Roman" pitchFamily="18" charset="0"/>
              </a:rPr>
              <a:t>Сказки «Однажды весной» и «Построил заяц дом», включенные в сборник «Веселый хоровод», учат детей любить животных.</a:t>
            </a:r>
          </a:p>
          <a:p>
            <a:endParaRPr lang="ru-RU"/>
          </a:p>
        </p:txBody>
      </p:sp>
    </p:spTree>
    <p:extLst>
      <p:ext uri="{BB962C8B-B14F-4D97-AF65-F5344CB8AC3E}">
        <p14:creationId xmlns:p14="http://schemas.microsoft.com/office/powerpoint/2010/main" val="1228895762"/>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295400"/>
          </a:xfrm>
        </p:spPr>
        <p:txBody>
          <a:bodyPr>
            <a:normAutofit fontScale="90000"/>
          </a:bodyPr>
          <a:lstStyle/>
          <a:p>
            <a:pPr eaLnBrk="1" hangingPunct="1"/>
            <a:r>
              <a:rPr lang="ru-RU" sz="3200" dirty="0" err="1">
                <a:solidFill>
                  <a:schemeClr val="tx1"/>
                </a:solidFill>
                <a:latin typeface="Arial Black" pitchFamily="34" charset="0"/>
              </a:rPr>
              <a:t>Гатилов</a:t>
            </a:r>
            <a:r>
              <a:rPr lang="ru-RU" sz="3200" dirty="0">
                <a:solidFill>
                  <a:schemeClr val="tx1"/>
                </a:solidFill>
                <a:latin typeface="Arial Black" pitchFamily="34" charset="0"/>
              </a:rPr>
              <a:t> Виталий Васильевич</a:t>
            </a:r>
            <a:br>
              <a:rPr lang="ru-RU" sz="3600" dirty="0">
                <a:solidFill>
                  <a:schemeClr val="tx1"/>
                </a:solidFill>
                <a:latin typeface="Arial Black" pitchFamily="34" charset="0"/>
              </a:rPr>
            </a:br>
            <a:r>
              <a:rPr lang="ru-RU" sz="3600" dirty="0">
                <a:solidFill>
                  <a:schemeClr val="tx1"/>
                </a:solidFill>
                <a:latin typeface="Arial Black" pitchFamily="34" charset="0"/>
              </a:rPr>
              <a:t>(1921 – 1988)</a:t>
            </a:r>
          </a:p>
        </p:txBody>
      </p:sp>
      <p:graphicFrame>
        <p:nvGraphicFramePr>
          <p:cNvPr id="6147" name="Object 3"/>
          <p:cNvGraphicFramePr>
            <a:graphicFrameLocks noChangeAspect="1"/>
          </p:cNvGraphicFramePr>
          <p:nvPr/>
        </p:nvGraphicFramePr>
        <p:xfrm>
          <a:off x="381000" y="1752600"/>
          <a:ext cx="3505200" cy="4800600"/>
        </p:xfrm>
        <a:graphic>
          <a:graphicData uri="http://schemas.openxmlformats.org/presentationml/2006/ole">
            <mc:AlternateContent xmlns:mc="http://schemas.openxmlformats.org/markup-compatibility/2006">
              <mc:Choice xmlns:v="urn:schemas-microsoft-com:vml" Requires="v">
                <p:oleObj spid="_x0000_s16408" name="Фотография Photo Editor" r:id="rId3" imgW="3057143" imgH="3866667" progId="">
                  <p:embed/>
                </p:oleObj>
              </mc:Choice>
              <mc:Fallback>
                <p:oleObj name="Фотография Photo Editor" r:id="rId3" imgW="3057143" imgH="386666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50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Text Box 4"/>
          <p:cNvSpPr txBox="1">
            <a:spLocks noChangeArrowheads="1"/>
          </p:cNvSpPr>
          <p:nvPr/>
        </p:nvSpPr>
        <p:spPr bwMode="auto">
          <a:xfrm>
            <a:off x="4267200" y="1981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endParaRPr lang="ru-RU" sz="2400">
              <a:latin typeface="Times New Roman" pitchFamily="18" charset="0"/>
            </a:endParaRPr>
          </a:p>
        </p:txBody>
      </p:sp>
      <p:sp>
        <p:nvSpPr>
          <p:cNvPr id="6149" name="Text Box 5"/>
          <p:cNvSpPr txBox="1">
            <a:spLocks noChangeArrowheads="1"/>
          </p:cNvSpPr>
          <p:nvPr/>
        </p:nvSpPr>
        <p:spPr bwMode="auto">
          <a:xfrm>
            <a:off x="4267200" y="1600200"/>
            <a:ext cx="48768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600">
                <a:solidFill>
                  <a:schemeClr val="tx1"/>
                </a:solidFill>
                <a:latin typeface="Arial Black" pitchFamily="34" charset="0"/>
              </a:defRPr>
            </a:lvl1pPr>
            <a:lvl2pPr marL="742950" indent="-285750" eaLnBrk="0" hangingPunct="0">
              <a:defRPr sz="3600">
                <a:solidFill>
                  <a:schemeClr val="tx1"/>
                </a:solidFill>
                <a:latin typeface="Arial Black" pitchFamily="34" charset="0"/>
              </a:defRPr>
            </a:lvl2pPr>
            <a:lvl3pPr marL="1143000" indent="-228600" eaLnBrk="0" hangingPunct="0">
              <a:defRPr sz="3600">
                <a:solidFill>
                  <a:schemeClr val="tx1"/>
                </a:solidFill>
                <a:latin typeface="Arial Black" pitchFamily="34" charset="0"/>
              </a:defRPr>
            </a:lvl3pPr>
            <a:lvl4pPr marL="1600200" indent="-228600" eaLnBrk="0" hangingPunct="0">
              <a:defRPr sz="3600">
                <a:solidFill>
                  <a:schemeClr val="tx1"/>
                </a:solidFill>
                <a:latin typeface="Arial Black" pitchFamily="34" charset="0"/>
              </a:defRPr>
            </a:lvl4pPr>
            <a:lvl5pPr marL="2057400" indent="-228600" eaLnBrk="0" hangingPunct="0">
              <a:defRPr sz="3600">
                <a:solidFill>
                  <a:schemeClr val="tx1"/>
                </a:solidFill>
                <a:latin typeface="Arial Black" pitchFamily="34" charset="0"/>
              </a:defRPr>
            </a:lvl5pPr>
            <a:lvl6pPr marL="2514600" indent="-228600" eaLnBrk="0" fontAlgn="base" hangingPunct="0">
              <a:spcBef>
                <a:spcPct val="0"/>
              </a:spcBef>
              <a:spcAft>
                <a:spcPct val="0"/>
              </a:spcAft>
              <a:defRPr sz="3600">
                <a:solidFill>
                  <a:schemeClr val="tx1"/>
                </a:solidFill>
                <a:latin typeface="Arial Black" pitchFamily="34" charset="0"/>
              </a:defRPr>
            </a:lvl6pPr>
            <a:lvl7pPr marL="2971800" indent="-228600" eaLnBrk="0" fontAlgn="base" hangingPunct="0">
              <a:spcBef>
                <a:spcPct val="0"/>
              </a:spcBef>
              <a:spcAft>
                <a:spcPct val="0"/>
              </a:spcAft>
              <a:defRPr sz="3600">
                <a:solidFill>
                  <a:schemeClr val="tx1"/>
                </a:solidFill>
                <a:latin typeface="Arial Black" pitchFamily="34" charset="0"/>
              </a:defRPr>
            </a:lvl7pPr>
            <a:lvl8pPr marL="3429000" indent="-228600" eaLnBrk="0" fontAlgn="base" hangingPunct="0">
              <a:spcBef>
                <a:spcPct val="0"/>
              </a:spcBef>
              <a:spcAft>
                <a:spcPct val="0"/>
              </a:spcAft>
              <a:defRPr sz="3600">
                <a:solidFill>
                  <a:schemeClr val="tx1"/>
                </a:solidFill>
                <a:latin typeface="Arial Black" pitchFamily="34" charset="0"/>
              </a:defRPr>
            </a:lvl8pPr>
            <a:lvl9pPr marL="3886200" indent="-228600" eaLnBrk="0" fontAlgn="base" hangingPunct="0">
              <a:spcBef>
                <a:spcPct val="0"/>
              </a:spcBef>
              <a:spcAft>
                <a:spcPct val="0"/>
              </a:spcAft>
              <a:defRPr sz="3600">
                <a:solidFill>
                  <a:schemeClr val="tx1"/>
                </a:solidFill>
                <a:latin typeface="Arial Black" pitchFamily="34" charset="0"/>
              </a:defRPr>
            </a:lvl9pPr>
          </a:lstStyle>
          <a:p>
            <a:pPr eaLnBrk="1" hangingPunct="1">
              <a:spcBef>
                <a:spcPct val="50000"/>
              </a:spcBef>
            </a:pPr>
            <a:r>
              <a:rPr lang="ru-RU" sz="2000" dirty="0"/>
              <a:t>Журналист, краевед из посёлка Лазаревского, участник Великой Отечественной войны. Новеллы о природе горного Причерноморья публиковалась в периодической печати. Рассказы о красоте и богатстве родного края, о животном мире, о природе, которая под пером автора стала главным героем его произведений, собраны в сборниках, изданных Краснодарским книжным издательством: «Ключи от леса», «Ковшик росы», «Лесная сказка», «Глаза лесной чащи».  </a:t>
            </a:r>
          </a:p>
        </p:txBody>
      </p:sp>
    </p:spTree>
    <p:extLst>
      <p:ext uri="{BB962C8B-B14F-4D97-AF65-F5344CB8AC3E}">
        <p14:creationId xmlns:p14="http://schemas.microsoft.com/office/powerpoint/2010/main" val="3448536863"/>
      </p:ext>
    </p:extLst>
  </p:cSld>
  <p:clrMapOvr>
    <a:masterClrMapping/>
  </p:clrMapOvr>
  <mc:AlternateContent xmlns:mc="http://schemas.openxmlformats.org/markup-compatibility/2006" xmlns:p14="http://schemas.microsoft.com/office/powerpoint/2010/main">
    <mc:Choice Requires="p14">
      <p:transition spd="slow" p14:dur="10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additive="base">
                                        <p:cTn id="13" dur="500" fill="hold"/>
                                        <p:tgtEl>
                                          <p:spTgt spid="6147"/>
                                        </p:tgtEl>
                                        <p:attrNameLst>
                                          <p:attrName>ppt_x</p:attrName>
                                        </p:attrNameLst>
                                      </p:cBhvr>
                                      <p:tavLst>
                                        <p:tav tm="0">
                                          <p:val>
                                            <p:strVal val="0-#ppt_w/2"/>
                                          </p:val>
                                        </p:tav>
                                        <p:tav tm="100000">
                                          <p:val>
                                            <p:strVal val="#ppt_x"/>
                                          </p:val>
                                        </p:tav>
                                      </p:tavLst>
                                    </p:anim>
                                    <p:anim calcmode="lin" valueType="num">
                                      <p:cBhvr additive="base">
                                        <p:cTn id="14"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499"/>
                                          </p:stCondLst>
                                        </p:cTn>
                                        <p:tgtEl>
                                          <p:spTgt spid="6149"/>
                                        </p:tgtEl>
                                        <p:attrNameLst>
                                          <p:attrName>style.visibility</p:attrName>
                                        </p:attrNameLst>
                                      </p:cBhvr>
                                      <p:to>
                                        <p:strVal val="visible"/>
                                      </p:to>
                                    </p:set>
                                    <p:anim to="" calcmode="lin" valueType="num">
                                      <p:cBhvr>
                                        <p:cTn id="19" dur="1" fill="hold"/>
                                        <p:tgtEl>
                                          <p:spTgt spid="61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9"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182</TotalTime>
  <Words>2208</Words>
  <Application>Microsoft Office PowerPoint</Application>
  <PresentationFormat>Экран (4:3)</PresentationFormat>
  <Paragraphs>117</Paragraphs>
  <Slides>27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5" baseType="lpstr">
      <vt:lpstr>Arial</vt:lpstr>
      <vt:lpstr>Arial Black</vt:lpstr>
      <vt:lpstr>Book Antiqua</vt:lpstr>
      <vt:lpstr>Century Gothic</vt:lpstr>
      <vt:lpstr>Times New Roman</vt:lpstr>
      <vt:lpstr>Wingdings 2</vt:lpstr>
      <vt:lpstr>Аптека</vt:lpstr>
      <vt:lpstr>Фотография Photo Editor</vt:lpstr>
      <vt:lpstr>ИСТОрия Кубани В  ЛИЦАХ </vt:lpstr>
      <vt:lpstr>Презентация PowerPoint</vt:lpstr>
      <vt:lpstr>Головатый Антон Андреевич (1732 – 1797)</vt:lpstr>
      <vt:lpstr>КУХАРЕНКО ЯКОВ ГЕРАСИМОВИЧ (1799 – 1662)</vt:lpstr>
      <vt:lpstr>ЩЕРБИНА ФЕДОР АНДРЕЕВИЧ (1849 – 1936)</vt:lpstr>
      <vt:lpstr>Пивень Александр Ефимович (1872 – 1962)</vt:lpstr>
      <vt:lpstr>Попов Василий Алексеевич</vt:lpstr>
      <vt:lpstr>Беляков  Иван Васильевич  </vt:lpstr>
      <vt:lpstr>Гатилов Виталий Васильевич (1921 – 1988)</vt:lpstr>
      <vt:lpstr>Мирошникова  Любовь Кимовна</vt:lpstr>
      <vt:lpstr>Подкопаев Виктор Стефанович (1922 – 1973)</vt:lpstr>
      <vt:lpstr>Бардадым   Виталий Петрович</vt:lpstr>
      <vt:lpstr>Иваненко Виктор Трофимович (1922 – 2000)</vt:lpstr>
      <vt:lpstr>Логинов Виктор Николаевич</vt:lpstr>
      <vt:lpstr>Варавва  Иван Федорович  </vt:lpstr>
      <vt:lpstr>Зубенко Иван Афанасьевич</vt:lpstr>
      <vt:lpstr>Абдашев Юрий Николаевич (1923 – 1999)</vt:lpstr>
      <vt:lpstr>Неподоба  Вадим Петрович    </vt:lpstr>
      <vt:lpstr>.  </vt:lpstr>
      <vt:lpstr>Пальман Вячеслав Иванович</vt:lpstr>
      <vt:lpstr>Зиновьев Николай Александрович</vt:lpstr>
      <vt:lpstr>Хохлов Сергей Никанорович</vt:lpstr>
      <vt:lpstr>Презентация PowerPoint</vt:lpstr>
      <vt:lpstr>.  </vt:lpstr>
      <vt:lpstr>Бакалдин Виталий Борисович</vt:lpstr>
      <vt:lpstr>Нестеренко  Владимир Дмитриевич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образование Гулькевичский район, село Майкопское, муниципальное бюджетное общеобразовательное учреждение средняя общеобразовательная школа № 12 с. Майкопского муниципального образования Гулькевичский район</dc:title>
  <dc:creator>Admin</dc:creator>
  <cp:lastModifiedBy>Библиотека</cp:lastModifiedBy>
  <cp:revision>26</cp:revision>
  <dcterms:created xsi:type="dcterms:W3CDTF">2014-08-31T11:20:37Z</dcterms:created>
  <dcterms:modified xsi:type="dcterms:W3CDTF">2022-10-05T06:53:35Z</dcterms:modified>
</cp:coreProperties>
</file>