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70" r:id="rId5"/>
    <p:sldId id="271" r:id="rId6"/>
    <p:sldId id="268" r:id="rId7"/>
    <p:sldId id="261" r:id="rId8"/>
    <p:sldId id="258" r:id="rId9"/>
    <p:sldId id="260" r:id="rId10"/>
    <p:sldId id="272" r:id="rId11"/>
    <p:sldId id="267" r:id="rId12"/>
    <p:sldId id="273" r:id="rId13"/>
    <p:sldId id="281" r:id="rId14"/>
    <p:sldId id="274" r:id="rId15"/>
    <p:sldId id="279" r:id="rId16"/>
    <p:sldId id="278" r:id="rId17"/>
    <p:sldId id="280" r:id="rId18"/>
    <p:sldId id="275" r:id="rId19"/>
    <p:sldId id="276" r:id="rId20"/>
    <p:sldId id="277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990000"/>
    <a:srgbClr val="FF9966"/>
    <a:srgbClr val="FF9933"/>
    <a:srgbClr val="FFB4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152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3EAF1C-F2CF-48C1-8464-29A5AF58895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036004-4CE6-4458-AC80-6D264CC9D87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6A81A5-6F27-4C32-936E-343C5B1B0B7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F54E5D-98F0-4BE2-8B8E-6BC6B3AA6D1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023A70-D625-4C4C-BB73-CC68C793CE7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436E54-4E57-4E64-97BC-624BFD79FEF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463AB5-DA50-49C7-8952-BC6B1FA622E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38FB24-E6A4-434A-910F-49242BAA1D4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8AECB4-4534-409D-B89E-717F7FA5BE4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3C054A-3395-472C-AE7C-3B9BD081D35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48B88D-3BB1-4096-82D2-FFC21FAFA5C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9B29C5E-D625-4F26-8CD9-82FC9AC19E52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31.gif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12" Type="http://schemas.openxmlformats.org/officeDocument/2006/relationships/image" Target="../media/image30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eg"/><Relationship Id="rId11" Type="http://schemas.openxmlformats.org/officeDocument/2006/relationships/image" Target="../media/image29.jpe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Relationship Id="rId1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12" Type="http://schemas.openxmlformats.org/officeDocument/2006/relationships/image" Target="../media/image30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eg"/><Relationship Id="rId11" Type="http://schemas.openxmlformats.org/officeDocument/2006/relationships/image" Target="../media/image29.jpe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14580" y="428604"/>
            <a:ext cx="6429420" cy="1470025"/>
          </a:xfrm>
        </p:spPr>
        <p:txBody>
          <a:bodyPr/>
          <a:lstStyle/>
          <a:p>
            <a:r>
              <a:rPr lang="ru-RU" b="1" dirty="0">
                <a:ln>
                  <a:solidFill>
                    <a:srgbClr val="FF9966"/>
                  </a:solidFill>
                </a:ln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Александр Николаевич Островский</a:t>
            </a:r>
            <a:br>
              <a:rPr lang="ru-RU" b="1" dirty="0">
                <a:ln>
                  <a:solidFill>
                    <a:srgbClr val="FF9966"/>
                  </a:solidFill>
                </a:ln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</a:br>
            <a:r>
              <a:rPr lang="ru-RU" b="1" dirty="0">
                <a:ln>
                  <a:solidFill>
                    <a:srgbClr val="FF9966"/>
                  </a:solidFill>
                </a:ln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1823-1886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4000504"/>
            <a:ext cx="8215370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dirty="0">
              <a:solidFill>
                <a:srgbClr val="C00000"/>
              </a:solidFill>
            </a:endParaRPr>
          </a:p>
          <a:p>
            <a:pPr algn="ctr"/>
            <a:r>
              <a:rPr lang="ru-RU" sz="3200" b="1" dirty="0">
                <a:solidFill>
                  <a:srgbClr val="C00000"/>
                </a:solidFill>
                <a:latin typeface="Bahnschrift SemiBold Condensed" panose="020B0502040204020203" pitchFamily="34" charset="0"/>
              </a:rPr>
              <a:t>200 лет со дня рождения драматурга </a:t>
            </a:r>
          </a:p>
          <a:p>
            <a:pPr algn="ctr"/>
            <a:endParaRPr lang="ru-RU" sz="3200" b="1" dirty="0">
              <a:solidFill>
                <a:srgbClr val="C00000"/>
              </a:solidFill>
              <a:latin typeface="Bahnschrift SemiBold Condensed" panose="020B0502040204020203" pitchFamily="34" charset="0"/>
            </a:endParaRPr>
          </a:p>
          <a:p>
            <a:pPr algn="ctr"/>
            <a:r>
              <a:rPr lang="ru-RU" sz="3200" b="1" dirty="0">
                <a:solidFill>
                  <a:srgbClr val="C00000"/>
                </a:solidFill>
                <a:latin typeface="Bahnschrift SemiBold Condensed" panose="020B0502040204020203" pitchFamily="34" charset="0"/>
              </a:rPr>
              <a:t>Гривенская сельская библиотека,</a:t>
            </a:r>
          </a:p>
          <a:p>
            <a:pPr algn="ctr"/>
            <a:r>
              <a:rPr lang="ru-RU" sz="3200" b="1" dirty="0">
                <a:solidFill>
                  <a:srgbClr val="C00000"/>
                </a:solidFill>
                <a:latin typeface="Bahnschrift SemiBold Condensed" panose="020B0502040204020203" pitchFamily="34" charset="0"/>
              </a:rPr>
              <a:t>2021 год.</a:t>
            </a:r>
          </a:p>
        </p:txBody>
      </p:sp>
      <p:pic>
        <p:nvPicPr>
          <p:cNvPr id="3074" name="Picture 2" descr="C:\Documents and Settings\АЛЕНОЧКА\Мои документы\Алена\Литература\Островский\images.jpg"/>
          <p:cNvPicPr>
            <a:picLocks noChangeAspect="1" noChangeArrowheads="1"/>
          </p:cNvPicPr>
          <p:nvPr/>
        </p:nvPicPr>
        <p:blipFill>
          <a:blip r:embed="rId3">
            <a:lum bright="20000"/>
          </a:blip>
          <a:srcRect/>
          <a:stretch>
            <a:fillRect/>
          </a:stretch>
        </p:blipFill>
        <p:spPr bwMode="auto">
          <a:xfrm>
            <a:off x="285720" y="357165"/>
            <a:ext cx="2571768" cy="33721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9933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5720" y="0"/>
            <a:ext cx="7643866" cy="1143000"/>
          </a:xfrm>
        </p:spPr>
        <p:txBody>
          <a:bodyPr/>
          <a:lstStyle/>
          <a:p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Щелыково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9" name="Picture 3" descr="C:\Documents and Settings\АЛЕНОЧКА\Мои документы\Алена\Литература\Островский\177604-38ec4-21059375-m750x74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857232"/>
            <a:ext cx="3810000" cy="2860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C:\Documents and Settings\АЛЕНОЧКА\Мои документы\Алена\Литература\Островский\177604-c47e7-21050820-m750x74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3854295"/>
            <a:ext cx="4000496" cy="30037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1" name="Picture 5" descr="C:\Documents and Settings\АЛЕНОЧКА\Мои документы\Алена\Литература\Островский\177604-59e1d-21050040-m750x74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7912" y="857232"/>
            <a:ext cx="3996088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2" name="Picture 6" descr="C:\Documents and Settings\АЛЕНОЧКА\Мои документы\Алена\Литература\Островский\177604-a30bf-21051268-m549x50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71802" y="2214554"/>
            <a:ext cx="2571768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3" name="Picture 7" descr="C:\Documents and Settings\АЛЕНОЧКА\Мои документы\Алена\Литература\Островский\177604-7d2a6-21050757-m549x500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5720" y="3047973"/>
            <a:ext cx="2857520" cy="38100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/>
          <a:lstStyle/>
          <a:p>
            <a:r>
              <a:rPr lang="ru-RU" dirty="0"/>
              <a:t>«Гроза» 1859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00174"/>
            <a:ext cx="8258204" cy="4625989"/>
          </a:xfrm>
        </p:spPr>
        <p:txBody>
          <a:bodyPr/>
          <a:lstStyle/>
          <a:p>
            <a:r>
              <a:rPr lang="ru-RU" dirty="0"/>
              <a:t>Род литературы: драма</a:t>
            </a:r>
          </a:p>
          <a:p>
            <a:r>
              <a:rPr lang="ru-RU" dirty="0"/>
              <a:t>Жанр: драма</a:t>
            </a:r>
          </a:p>
          <a:p>
            <a:r>
              <a:rPr lang="ru-RU" dirty="0"/>
              <a:t>Литературное направление: критический реализм</a:t>
            </a:r>
          </a:p>
          <a:p>
            <a:r>
              <a:rPr lang="ru-RU" dirty="0"/>
              <a:t>Критика:</a:t>
            </a:r>
          </a:p>
          <a:p>
            <a:pPr lvl="1">
              <a:buFont typeface="Wingdings" pitchFamily="2" charset="2"/>
              <a:buChar char="Ø"/>
            </a:pPr>
            <a:r>
              <a:rPr lang="ru-RU" dirty="0">
                <a:ea typeface="+mn-ea"/>
                <a:cs typeface="+mn-cs"/>
              </a:rPr>
              <a:t>Н.А. Добролюбов «Темное царство», «Луч света 	в темном царстве»;</a:t>
            </a:r>
          </a:p>
          <a:p>
            <a:pPr lvl="1">
              <a:buFont typeface="Wingdings" pitchFamily="2" charset="2"/>
              <a:buChar char="Ø"/>
            </a:pPr>
            <a:r>
              <a:rPr lang="ru-RU" dirty="0"/>
              <a:t>Д.И. Писарев  «Мотивы русской драмы».</a:t>
            </a:r>
          </a:p>
        </p:txBody>
      </p:sp>
      <p:pic>
        <p:nvPicPr>
          <p:cNvPr id="1026" name="Picture 2" descr="C:\Documents and Settings\АЛЕНОЧКА\Мои документы\Алена\Литература\Островский\добролюбов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285728"/>
            <a:ext cx="1571636" cy="1935441"/>
          </a:xfrm>
          <a:prstGeom prst="ellipse">
            <a:avLst/>
          </a:prstGeom>
          <a:ln w="63500" cap="rnd">
            <a:solidFill>
              <a:srgbClr val="99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7" name="Picture 3" descr="C:\Documents and Settings\АЛЕНОЧКА\Мои документы\Алена\Литература\Островский\images 11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7215206" y="2071678"/>
            <a:ext cx="1617538" cy="2071702"/>
          </a:xfrm>
          <a:prstGeom prst="ellipse">
            <a:avLst/>
          </a:prstGeom>
          <a:ln w="63500" cap="rnd">
            <a:solidFill>
              <a:srgbClr val="99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857232"/>
          </a:xfrm>
        </p:spPr>
        <p:txBody>
          <a:bodyPr/>
          <a:lstStyle/>
          <a:p>
            <a:r>
              <a:rPr lang="ru-RU" b="1" dirty="0">
                <a:ln>
                  <a:solidFill>
                    <a:schemeClr val="bg1"/>
                  </a:solidFill>
                </a:ln>
              </a:rPr>
              <a:t>Герои драмы</a:t>
            </a:r>
          </a:p>
        </p:txBody>
      </p:sp>
      <p:pic>
        <p:nvPicPr>
          <p:cNvPr id="1026" name="Picture 2" descr="C:\Documents and Settings\АЛЕНОЧКА\Мои документы\Алена\Литература\Островский\дикой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7832"/>
            <a:ext cx="1785918" cy="2790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Documents and Settings\АЛЕНОЧКА\Мои документы\Алена\Литература\Островский\борис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15206" y="0"/>
            <a:ext cx="1643074" cy="2567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Documents and Settings\АЛЕНОЧКА\Мои документы\Алена\Литература\Островский\варвара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71670" y="1214422"/>
            <a:ext cx="2121709" cy="1571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C:\Documents and Settings\АЛЕНОЧКА\Мои документы\Алена\Литература\Островский\барыня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14810" y="857232"/>
            <a:ext cx="1733560" cy="2708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C:\Documents and Settings\АЛЕНОЧКА\Мои документы\Алена\Литература\Островский\кабаниха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00825" y="5143512"/>
            <a:ext cx="2554587" cy="1714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1" name="Picture 7" descr="C:\Documents and Settings\АЛЕНОЧКА\Мои документы\Алена\Литература\Островский\кудряш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85720" y="4000504"/>
            <a:ext cx="1643042" cy="25672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2" name="Picture 8" descr="C:\Documents and Settings\АЛЕНОЧКА\Мои документы\Алена\Литература\Островский\кулигин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928794" y="3429000"/>
            <a:ext cx="1447808" cy="226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3" name="Picture 9" descr="C:\Documents and Settings\АЛЕНОЧКА\Мои документы\Алена\Литература\Островский\тихон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767630" y="2500306"/>
            <a:ext cx="1376370" cy="2150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4" name="Picture 10" descr="C:\Documents and Settings\АЛЕНОЧКА\Мои документы\Алена\Литература\Островский\катерина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465284" y="4143380"/>
            <a:ext cx="2154460" cy="2714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5" name="Picture 11" descr="C:\Documents and Settings\АЛЕНОЧКА\Мои документы\Алена\Литература\Островский\феклуша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643570" y="2000240"/>
            <a:ext cx="1957399" cy="29657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Семиугольник 12"/>
          <p:cNvSpPr/>
          <p:nvPr/>
        </p:nvSpPr>
        <p:spPr>
          <a:xfrm>
            <a:off x="571472" y="2643182"/>
            <a:ext cx="500066" cy="428628"/>
          </a:xfrm>
          <a:prstGeom prst="heptag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/>
              <a:t>1</a:t>
            </a:r>
            <a:endParaRPr lang="ru-RU" sz="2400" dirty="0"/>
          </a:p>
        </p:txBody>
      </p:sp>
      <p:sp>
        <p:nvSpPr>
          <p:cNvPr id="16" name="Семиугольник 15"/>
          <p:cNvSpPr/>
          <p:nvPr/>
        </p:nvSpPr>
        <p:spPr>
          <a:xfrm>
            <a:off x="2786050" y="2714620"/>
            <a:ext cx="500066" cy="428628"/>
          </a:xfrm>
          <a:prstGeom prst="heptag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/>
              <a:t>3</a:t>
            </a:r>
            <a:endParaRPr lang="ru-RU" sz="2400" dirty="0"/>
          </a:p>
        </p:txBody>
      </p:sp>
      <p:sp>
        <p:nvSpPr>
          <p:cNvPr id="17" name="Семиугольник 16"/>
          <p:cNvSpPr/>
          <p:nvPr/>
        </p:nvSpPr>
        <p:spPr>
          <a:xfrm>
            <a:off x="785786" y="3786190"/>
            <a:ext cx="500066" cy="500066"/>
          </a:xfrm>
          <a:prstGeom prst="heptag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/>
              <a:t>7</a:t>
            </a:r>
            <a:endParaRPr lang="ru-RU" sz="2400" dirty="0"/>
          </a:p>
        </p:txBody>
      </p:sp>
      <p:sp>
        <p:nvSpPr>
          <p:cNvPr id="18" name="Семиугольник 17"/>
          <p:cNvSpPr/>
          <p:nvPr/>
        </p:nvSpPr>
        <p:spPr>
          <a:xfrm>
            <a:off x="2000232" y="5429264"/>
            <a:ext cx="500066" cy="428628"/>
          </a:xfrm>
          <a:prstGeom prst="heptag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/>
              <a:t>2</a:t>
            </a:r>
            <a:endParaRPr lang="ru-RU" sz="2400" dirty="0"/>
          </a:p>
        </p:txBody>
      </p:sp>
      <p:sp>
        <p:nvSpPr>
          <p:cNvPr id="19" name="Семиугольник 18"/>
          <p:cNvSpPr/>
          <p:nvPr/>
        </p:nvSpPr>
        <p:spPr>
          <a:xfrm>
            <a:off x="4714876" y="3357562"/>
            <a:ext cx="428628" cy="500066"/>
          </a:xfrm>
          <a:prstGeom prst="heptag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/>
              <a:t>5</a:t>
            </a:r>
            <a:endParaRPr lang="ru-RU" sz="2400" dirty="0"/>
          </a:p>
        </p:txBody>
      </p:sp>
      <p:sp>
        <p:nvSpPr>
          <p:cNvPr id="20" name="Семиугольник 19"/>
          <p:cNvSpPr/>
          <p:nvPr/>
        </p:nvSpPr>
        <p:spPr>
          <a:xfrm>
            <a:off x="3428992" y="4286256"/>
            <a:ext cx="500066" cy="428628"/>
          </a:xfrm>
          <a:prstGeom prst="heptag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/>
              <a:t>4</a:t>
            </a:r>
            <a:endParaRPr lang="ru-RU" sz="2400" dirty="0"/>
          </a:p>
        </p:txBody>
      </p:sp>
      <p:sp>
        <p:nvSpPr>
          <p:cNvPr id="21" name="Семиугольник 20"/>
          <p:cNvSpPr/>
          <p:nvPr/>
        </p:nvSpPr>
        <p:spPr>
          <a:xfrm>
            <a:off x="6572264" y="4429132"/>
            <a:ext cx="500066" cy="428628"/>
          </a:xfrm>
          <a:prstGeom prst="heptag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/>
              <a:t>8</a:t>
            </a:r>
            <a:endParaRPr lang="ru-RU" sz="2400" dirty="0"/>
          </a:p>
        </p:txBody>
      </p:sp>
      <p:sp>
        <p:nvSpPr>
          <p:cNvPr id="22" name="Семиугольник 21"/>
          <p:cNvSpPr/>
          <p:nvPr/>
        </p:nvSpPr>
        <p:spPr>
          <a:xfrm>
            <a:off x="8286776" y="2000240"/>
            <a:ext cx="500066" cy="428628"/>
          </a:xfrm>
          <a:prstGeom prst="heptag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/>
              <a:t>6</a:t>
            </a:r>
            <a:endParaRPr lang="ru-RU" sz="2400" dirty="0"/>
          </a:p>
        </p:txBody>
      </p:sp>
      <p:sp>
        <p:nvSpPr>
          <p:cNvPr id="23" name="Семиугольник 22"/>
          <p:cNvSpPr/>
          <p:nvPr/>
        </p:nvSpPr>
        <p:spPr>
          <a:xfrm>
            <a:off x="8072462" y="4429132"/>
            <a:ext cx="1071538" cy="500066"/>
          </a:xfrm>
          <a:prstGeom prst="heptag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/>
              <a:t>10</a:t>
            </a:r>
            <a:endParaRPr lang="ru-RU" sz="2400" dirty="0"/>
          </a:p>
        </p:txBody>
      </p:sp>
      <p:sp>
        <p:nvSpPr>
          <p:cNvPr id="24" name="Семиугольник 23"/>
          <p:cNvSpPr/>
          <p:nvPr/>
        </p:nvSpPr>
        <p:spPr>
          <a:xfrm>
            <a:off x="8643934" y="5429264"/>
            <a:ext cx="500066" cy="428628"/>
          </a:xfrm>
          <a:prstGeom prst="heptag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/>
              <a:t>9</a:t>
            </a:r>
            <a:endParaRPr lang="ru-RU" sz="2400" dirty="0"/>
          </a:p>
        </p:txBody>
      </p:sp>
      <p:pic>
        <p:nvPicPr>
          <p:cNvPr id="2050" name="Picture 2" descr="C:\Documents and Settings\АЛЕНОЧКА\Мои документы\Алена\Литература\Островский\72R5.gif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357422" y="5143512"/>
            <a:ext cx="952500" cy="523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Documents and Settings\АЛЕНОЧКА\Мои документы\Алена\Литература\Островский\images (5).j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072066" y="928670"/>
            <a:ext cx="857256" cy="571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7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56"/>
          </a:xfrm>
        </p:spPr>
        <p:txBody>
          <a:bodyPr/>
          <a:lstStyle/>
          <a:p>
            <a:r>
              <a:rPr lang="ru-RU" sz="4000" dirty="0"/>
              <a:t>Проверочная работа 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0" y="642918"/>
            <a:ext cx="4210080" cy="555468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sz="2400" dirty="0"/>
              <a:t>Где прошли детство и юность Островского?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/>
              <a:t>За жизнью каких сословий он наблюдал в это время?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/>
              <a:t>Какое образование получил?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/>
              <a:t>С какой пьесой к Островскому пришла литературная известность?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/>
              <a:t>Почему эта пьеса была запрещена к постановке на сцене?</a:t>
            </a:r>
          </a:p>
          <a:p>
            <a:pPr marL="514350" indent="-514350">
              <a:buFont typeface="+mj-lt"/>
              <a:buAutoNum type="arabicPeriod"/>
            </a:pPr>
            <a:endParaRPr lang="ru-RU" sz="2400" dirty="0"/>
          </a:p>
          <a:p>
            <a:pPr marL="514350" indent="-514350">
              <a:buFont typeface="+mj-lt"/>
              <a:buAutoNum type="arabicPeriod"/>
            </a:pPr>
            <a:endParaRPr lang="ru-RU" sz="2400" dirty="0"/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4143372" y="642918"/>
            <a:ext cx="4714908" cy="5483245"/>
          </a:xfrm>
        </p:spPr>
        <p:txBody>
          <a:bodyPr/>
          <a:lstStyle/>
          <a:p>
            <a:pPr marL="514350" indent="-514350">
              <a:buNone/>
            </a:pPr>
            <a:r>
              <a:rPr lang="ru-RU" sz="2400" dirty="0"/>
              <a:t>6. Особенности театральной школы Островского?</a:t>
            </a:r>
          </a:p>
          <a:p>
            <a:pPr marL="514350" indent="-514350">
              <a:buNone/>
            </a:pPr>
            <a:r>
              <a:rPr lang="ru-RU" sz="2400" dirty="0"/>
              <a:t>7. Самые известные пьесы Островского</a:t>
            </a:r>
          </a:p>
          <a:p>
            <a:pPr marL="514350" indent="-514350">
              <a:buNone/>
            </a:pPr>
            <a:r>
              <a:rPr lang="ru-RU" sz="2400" dirty="0"/>
              <a:t>8. Как называется деревня, где был находится дом Островского?</a:t>
            </a:r>
          </a:p>
          <a:p>
            <a:pPr marL="514350" indent="-514350">
              <a:buNone/>
            </a:pPr>
            <a:r>
              <a:rPr lang="ru-RU" sz="2400" dirty="0"/>
              <a:t>9. Год создания пьесы «Гроза»</a:t>
            </a:r>
          </a:p>
          <a:p>
            <a:pPr marL="514350" indent="-514350">
              <a:buNone/>
            </a:pPr>
            <a:r>
              <a:rPr lang="ru-RU" sz="2400" dirty="0"/>
              <a:t>10. Род литературы</a:t>
            </a:r>
          </a:p>
          <a:p>
            <a:pPr marL="514350" indent="-514350">
              <a:buNone/>
            </a:pPr>
            <a:r>
              <a:rPr lang="ru-RU" sz="2400" dirty="0"/>
              <a:t>11. Жанр </a:t>
            </a:r>
          </a:p>
          <a:p>
            <a:pPr marL="514350" indent="-514350">
              <a:buNone/>
            </a:pPr>
            <a:r>
              <a:rPr lang="ru-RU" sz="2400" dirty="0"/>
              <a:t>12. Литературное направление</a:t>
            </a:r>
          </a:p>
          <a:p>
            <a:pPr marL="514350" indent="-514350">
              <a:buNone/>
            </a:pPr>
            <a:r>
              <a:rPr lang="ru-RU" sz="2400" dirty="0"/>
              <a:t>13. Основные критические статьи, посвященные «Грозе»</a:t>
            </a:r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642918"/>
          </a:xfrm>
        </p:spPr>
        <p:txBody>
          <a:bodyPr/>
          <a:lstStyle/>
          <a:p>
            <a:r>
              <a:rPr lang="ru-RU" sz="4000" dirty="0"/>
              <a:t>Кому принадлежат эти слова?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71480"/>
            <a:ext cx="9144000" cy="555468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sz="2200" dirty="0"/>
              <a:t>«Чудеса, истинно надобно сказать, что чудеса!.. Пятьдесят лет я каждый день гляжу на Волгу, и все наглядеться не могу».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200" dirty="0">
                <a:solidFill>
                  <a:srgbClr val="7030A0"/>
                </a:solidFill>
              </a:rPr>
              <a:t>Нет, уж я перед ним (Диким) рабствовать не стану».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200" dirty="0">
                <a:solidFill>
                  <a:srgbClr val="008000"/>
                </a:solidFill>
              </a:rPr>
              <a:t>«Кабы я один, так бы ничего! Я бы бросил все да уехал. А то сестру жаль».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200" dirty="0"/>
              <a:t>«Я понимаю, что все это наше русское, родное, а все-таки не привыкну никак».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200" dirty="0">
                <a:solidFill>
                  <a:srgbClr val="7030A0"/>
                </a:solidFill>
              </a:rPr>
              <a:t>«Жестокие нравы, сударь, в нашем городе, жестокие!»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200" dirty="0">
                <a:solidFill>
                  <a:srgbClr val="008000"/>
                </a:solidFill>
              </a:rPr>
              <a:t>«Надо стараться угождать как-нибудь».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200" dirty="0"/>
              <a:t>Если бы изобрел </a:t>
            </a:r>
            <a:r>
              <a:rPr lang="ru-RU" sz="2200" dirty="0" err="1"/>
              <a:t>перпету-мобиль</a:t>
            </a:r>
            <a:r>
              <a:rPr lang="ru-RU" sz="2200" dirty="0"/>
              <a:t> и получил миллион, «я бы все деньги для общества и употребил».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200" dirty="0">
                <a:solidFill>
                  <a:srgbClr val="7030A0"/>
                </a:solidFill>
              </a:rPr>
              <a:t>«Да как же я могу, маменька вас ослушаться!.. Да смеем ли мы, маменька, подумать!»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200" dirty="0">
                <a:solidFill>
                  <a:srgbClr val="008000"/>
                </a:solidFill>
              </a:rPr>
              <a:t>«Что при людях, что без людей, я все одна, ничего я из себя не доказываю».</a:t>
            </a:r>
          </a:p>
          <a:p>
            <a:pPr marL="514350" indent="-514350">
              <a:buNone/>
            </a:pPr>
            <a:endParaRPr lang="ru-RU" sz="2200" dirty="0"/>
          </a:p>
          <a:p>
            <a:pPr marL="514350" indent="-514350">
              <a:buFont typeface="+mj-lt"/>
              <a:buAutoNum type="arabicPeriod"/>
            </a:pPr>
            <a:endParaRPr lang="ru-RU" sz="2400" dirty="0">
              <a:solidFill>
                <a:srgbClr val="7030A0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ru-RU" sz="2400" dirty="0">
              <a:solidFill>
                <a:srgbClr val="7030A0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ru-RU" sz="2400" dirty="0"/>
          </a:p>
          <a:p>
            <a:pPr marL="514350" indent="-514350">
              <a:buFont typeface="+mj-lt"/>
              <a:buAutoNum type="arabicPeriod"/>
            </a:pPr>
            <a:endParaRPr lang="ru-RU" sz="2400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56"/>
          </a:xfrm>
        </p:spPr>
        <p:txBody>
          <a:bodyPr/>
          <a:lstStyle/>
          <a:p>
            <a:r>
              <a:rPr lang="ru-RU" sz="4000" dirty="0"/>
              <a:t>Кому принадлежат эти слова?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/>
          <a:lstStyle/>
          <a:p>
            <a:pPr marL="514350" indent="-514350">
              <a:buNone/>
            </a:pPr>
            <a:r>
              <a:rPr lang="ru-RU" sz="2200" dirty="0"/>
              <a:t>10. «Я уж давно вижу, что тебе жена милее матери. С тех пор, как женился, я уж от тебя прежней любви не вижу».</a:t>
            </a:r>
          </a:p>
          <a:p>
            <a:pPr marL="514350" indent="-514350">
              <a:buNone/>
            </a:pPr>
            <a:r>
              <a:rPr lang="ru-RU" sz="2200" dirty="0">
                <a:solidFill>
                  <a:srgbClr val="7030A0"/>
                </a:solidFill>
              </a:rPr>
              <a:t>11. «Какая я была резвая! Я у вас завяла совсем».</a:t>
            </a:r>
          </a:p>
          <a:p>
            <a:pPr marL="514350" indent="-514350">
              <a:buNone/>
            </a:pPr>
            <a:r>
              <a:rPr lang="ru-RU" sz="2200" dirty="0">
                <a:solidFill>
                  <a:srgbClr val="008000"/>
                </a:solidFill>
              </a:rPr>
              <a:t>12. «Как зачем бояться! Тебя не станет бояться, меня и подавно. Какой же это порядок в доме будет?»</a:t>
            </a:r>
          </a:p>
          <a:p>
            <a:pPr marL="514350" indent="-514350">
              <a:buNone/>
            </a:pPr>
            <a:r>
              <a:rPr lang="ru-RU" sz="2200" dirty="0"/>
              <a:t>13. «я умру скоро… что-то со мной недоброе делается, чудо какое-то…точно я снова жить начинаю».</a:t>
            </a:r>
          </a:p>
          <a:p>
            <a:pPr marL="514350" indent="-514350">
              <a:buNone/>
            </a:pPr>
            <a:r>
              <a:rPr lang="ru-RU" sz="2200" dirty="0">
                <a:solidFill>
                  <a:srgbClr val="7030A0"/>
                </a:solidFill>
              </a:rPr>
              <a:t>14. «Все в огне гореть будете неугасимом…Вон, вон куда красота-то ведет!»</a:t>
            </a:r>
          </a:p>
          <a:p>
            <a:pPr marL="514350" indent="-514350">
              <a:buNone/>
            </a:pPr>
            <a:r>
              <a:rPr lang="ru-RU" sz="2200" dirty="0">
                <a:solidFill>
                  <a:srgbClr val="008000"/>
                </a:solidFill>
              </a:rPr>
              <a:t>15. «Всякий должен бояться. Не то страшно, что убьет тебя, а то, что смерть тебя вдруг застанет, как ты есть, со всеми твоими грехами, со всеми помыслами лукавыми».</a:t>
            </a:r>
            <a:endParaRPr lang="ru-RU" sz="2400" dirty="0">
              <a:solidFill>
                <a:srgbClr val="008000"/>
              </a:solidFill>
            </a:endParaRPr>
          </a:p>
          <a:p>
            <a:pPr marL="514350" indent="-514350"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32"/>
          </a:xfrm>
        </p:spPr>
        <p:txBody>
          <a:bodyPr/>
          <a:lstStyle/>
          <a:p>
            <a:r>
              <a:rPr lang="ru-RU" dirty="0"/>
              <a:t>О ком сказаны эти слова?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40369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sz="2400" dirty="0"/>
              <a:t>«Уж такого-то ругателя …поискать еще!»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>
                <a:solidFill>
                  <a:srgbClr val="7030A0"/>
                </a:solidFill>
              </a:rPr>
              <a:t>«унять-то его некому, вот он и воюет!»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>
                <a:solidFill>
                  <a:srgbClr val="008000"/>
                </a:solidFill>
              </a:rPr>
              <a:t>«Матушка </a:t>
            </a:r>
            <a:r>
              <a:rPr lang="ru-RU" sz="2400" dirty="0" err="1">
                <a:solidFill>
                  <a:srgbClr val="008000"/>
                </a:solidFill>
              </a:rPr>
              <a:t>расказывала</a:t>
            </a:r>
            <a:r>
              <a:rPr lang="ru-RU" sz="2400" dirty="0">
                <a:solidFill>
                  <a:srgbClr val="008000"/>
                </a:solidFill>
              </a:rPr>
              <a:t>, что она трех дней не могла ужиться с родней, уж очень ей дико казалось».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/>
              <a:t>«Ханжа, сударь! Нищих оделяет, а домашних заела совсем».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>
                <a:solidFill>
                  <a:srgbClr val="7030A0"/>
                </a:solidFill>
              </a:rPr>
              <a:t>«У него вся жизнь основана на ругательстве…А уж пуще всего из-за денег; ни одного расчета без брани не обходится».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>
                <a:solidFill>
                  <a:srgbClr val="008000"/>
                </a:solidFill>
              </a:rPr>
              <a:t>«Он прежде наломается над нами, наругается всячески, как его душе угодно, а кончит все-таки тем, что </a:t>
            </a:r>
            <a:r>
              <a:rPr lang="ru-RU" sz="2400" dirty="0" err="1">
                <a:solidFill>
                  <a:srgbClr val="008000"/>
                </a:solidFill>
              </a:rPr>
              <a:t>что</a:t>
            </a:r>
            <a:r>
              <a:rPr lang="ru-RU" sz="2400" dirty="0">
                <a:solidFill>
                  <a:srgbClr val="008000"/>
                </a:solidFill>
              </a:rPr>
              <a:t> не даст ничего».</a:t>
            </a:r>
          </a:p>
          <a:p>
            <a:pPr marL="514350" indent="-514350">
              <a:buFont typeface="+mj-lt"/>
              <a:buAutoNum type="arabicPeriod"/>
            </a:pPr>
            <a:endParaRPr lang="ru-RU" sz="2400" dirty="0">
              <a:solidFill>
                <a:srgbClr val="008000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ru-RU" sz="2400" dirty="0"/>
          </a:p>
          <a:p>
            <a:pPr marL="514350" indent="-514350">
              <a:buFont typeface="+mj-lt"/>
              <a:buAutoNum type="arabicPeriod"/>
            </a:pPr>
            <a:endParaRPr lang="ru-RU" dirty="0"/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/>
          <a:lstStyle/>
          <a:p>
            <a:r>
              <a:rPr lang="ru-RU" dirty="0"/>
              <a:t>О ком сказаны эти слова?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7493"/>
          </a:xfrm>
        </p:spPr>
        <p:txBody>
          <a:bodyPr/>
          <a:lstStyle/>
          <a:p>
            <a:pPr>
              <a:buNone/>
            </a:pPr>
            <a:r>
              <a:rPr lang="ru-RU" sz="2400" dirty="0"/>
              <a:t>7. «Она всем так пророчит. Всю жизнь смолоду-то грешила…вот умирать-то и боится. Даже все мальчишки в городе от нее </a:t>
            </a:r>
            <a:r>
              <a:rPr lang="ru-RU" sz="2400" dirty="0" err="1"/>
              <a:t>прячутся,-грозит</a:t>
            </a:r>
            <a:r>
              <a:rPr lang="ru-RU" sz="2400" dirty="0"/>
              <a:t> на них палкой да кричит…»</a:t>
            </a:r>
          </a:p>
          <a:p>
            <a:pPr>
              <a:buNone/>
            </a:pPr>
            <a:r>
              <a:rPr lang="ru-RU" sz="2400" dirty="0">
                <a:solidFill>
                  <a:srgbClr val="7030A0"/>
                </a:solidFill>
              </a:rPr>
              <a:t>8. «По глазам вижу, что у тебя на уме-то…известно что. К </a:t>
            </a:r>
            <a:r>
              <a:rPr lang="ru-RU" sz="2400" dirty="0" err="1">
                <a:solidFill>
                  <a:srgbClr val="7030A0"/>
                </a:solidFill>
              </a:rPr>
              <a:t>Савелу</a:t>
            </a:r>
            <a:r>
              <a:rPr lang="ru-RU" sz="2400" dirty="0">
                <a:solidFill>
                  <a:srgbClr val="7030A0"/>
                </a:solidFill>
              </a:rPr>
              <a:t> </a:t>
            </a:r>
            <a:r>
              <a:rPr lang="ru-RU" sz="2400" dirty="0" err="1">
                <a:solidFill>
                  <a:srgbClr val="7030A0"/>
                </a:solidFill>
              </a:rPr>
              <a:t>Прокофьичу</a:t>
            </a:r>
            <a:r>
              <a:rPr lang="ru-RU" sz="2400" dirty="0">
                <a:solidFill>
                  <a:srgbClr val="7030A0"/>
                </a:solidFill>
              </a:rPr>
              <a:t> хочется, выпить с ним».</a:t>
            </a:r>
          </a:p>
          <a:p>
            <a:pPr>
              <a:buNone/>
            </a:pPr>
            <a:r>
              <a:rPr lang="ru-RU" sz="2400" dirty="0">
                <a:solidFill>
                  <a:srgbClr val="008000"/>
                </a:solidFill>
              </a:rPr>
              <a:t>9. «Жаль его разочаровывать-то! Какой хороший человек! Мечтает себе и счастлив». </a:t>
            </a:r>
          </a:p>
          <a:p>
            <a:pPr>
              <a:buNone/>
            </a:pPr>
            <a:endParaRPr lang="ru-RU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143000"/>
          </a:xfrm>
        </p:spPr>
        <p:txBody>
          <a:bodyPr/>
          <a:lstStyle/>
          <a:p>
            <a:r>
              <a:rPr lang="ru-RU" b="1" dirty="0">
                <a:ln>
                  <a:solidFill>
                    <a:schemeClr val="bg1"/>
                  </a:solidFill>
                </a:ln>
              </a:rPr>
              <a:t>Что это за </a:t>
            </a:r>
            <a:r>
              <a:rPr lang="ru-RU" b="1" dirty="0" err="1">
                <a:ln>
                  <a:solidFill>
                    <a:schemeClr val="bg1"/>
                  </a:solidFill>
                </a:ln>
              </a:rPr>
              <a:t>эпизод?Опишите</a:t>
            </a:r>
            <a:r>
              <a:rPr lang="ru-RU" b="1" dirty="0">
                <a:ln>
                  <a:solidFill>
                    <a:schemeClr val="bg1"/>
                  </a:solidFill>
                </a:ln>
              </a:rPr>
              <a:t> изображенную сцену.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143000"/>
          </a:xfrm>
        </p:spPr>
        <p:txBody>
          <a:bodyPr/>
          <a:lstStyle/>
          <a:p>
            <a:r>
              <a:rPr lang="ru-RU" b="1" dirty="0">
                <a:ln>
                  <a:solidFill>
                    <a:schemeClr val="bg1"/>
                  </a:solidFill>
                </a:ln>
              </a:rPr>
              <a:t>Что это за </a:t>
            </a:r>
            <a:r>
              <a:rPr lang="ru-RU" b="1" dirty="0" err="1">
                <a:ln>
                  <a:solidFill>
                    <a:schemeClr val="bg1"/>
                  </a:solidFill>
                </a:ln>
              </a:rPr>
              <a:t>эпизод?Опишите</a:t>
            </a:r>
            <a:r>
              <a:rPr lang="ru-RU" b="1" dirty="0">
                <a:ln>
                  <a:solidFill>
                    <a:schemeClr val="bg1"/>
                  </a:solidFill>
                </a:ln>
              </a:rPr>
              <a:t> изображенную сцену.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928670"/>
          </a:xfrm>
        </p:spPr>
        <p:txBody>
          <a:bodyPr/>
          <a:lstStyle/>
          <a:p>
            <a:r>
              <a:rPr lang="ru-RU" dirty="0"/>
              <a:t>Семья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57224" y="928670"/>
            <a:ext cx="11498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/>
              <a:t>Отец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000892" y="928670"/>
            <a:ext cx="11500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/>
              <a:t>Мать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857620" y="1142984"/>
            <a:ext cx="16092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/>
              <a:t>Мачеха</a:t>
            </a:r>
            <a:endParaRPr lang="ru-RU" dirty="0"/>
          </a:p>
        </p:txBody>
      </p:sp>
      <p:sp>
        <p:nvSpPr>
          <p:cNvPr id="7" name="Вертикальный свиток 6"/>
          <p:cNvSpPr/>
          <p:nvPr/>
        </p:nvSpPr>
        <p:spPr>
          <a:xfrm>
            <a:off x="285720" y="1785926"/>
            <a:ext cx="2571736" cy="4000528"/>
          </a:xfrm>
          <a:prstGeom prst="verticalScroll">
            <a:avLst/>
          </a:prstGeom>
          <a:solidFill>
            <a:srgbClr val="FFB48F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Сын священника;</a:t>
            </a:r>
          </a:p>
          <a:p>
            <a:pPr algn="ctr"/>
            <a:r>
              <a:rPr lang="ru-RU" sz="2000" b="1" dirty="0">
                <a:solidFill>
                  <a:srgbClr val="C00000"/>
                </a:solidFill>
              </a:rPr>
              <a:t>Чиновник-юрист;</a:t>
            </a:r>
          </a:p>
          <a:p>
            <a:pPr algn="ctr"/>
            <a:r>
              <a:rPr lang="ru-RU" sz="2000" b="1" dirty="0">
                <a:solidFill>
                  <a:srgbClr val="C00000"/>
                </a:solidFill>
              </a:rPr>
              <a:t>Титулярный советник;</a:t>
            </a:r>
          </a:p>
          <a:p>
            <a:pPr algn="ctr"/>
            <a:r>
              <a:rPr lang="ru-RU" sz="2000" b="1" dirty="0">
                <a:solidFill>
                  <a:srgbClr val="C00000"/>
                </a:solidFill>
              </a:rPr>
              <a:t>дворянство</a:t>
            </a:r>
          </a:p>
        </p:txBody>
      </p:sp>
      <p:sp>
        <p:nvSpPr>
          <p:cNvPr id="8" name="Вертикальный свиток 7"/>
          <p:cNvSpPr/>
          <p:nvPr/>
        </p:nvSpPr>
        <p:spPr>
          <a:xfrm>
            <a:off x="6286512" y="1785926"/>
            <a:ext cx="2571736" cy="4000528"/>
          </a:xfrm>
          <a:prstGeom prst="verticalScroll">
            <a:avLst/>
          </a:prstGeom>
          <a:solidFill>
            <a:srgbClr val="FFB48F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Дочь пономаря;</a:t>
            </a:r>
          </a:p>
          <a:p>
            <a:pPr algn="ctr"/>
            <a:r>
              <a:rPr lang="ru-RU" sz="2000" b="1" dirty="0">
                <a:solidFill>
                  <a:srgbClr val="C00000"/>
                </a:solidFill>
              </a:rPr>
              <a:t>Умерла, когда Александру было 8 лет</a:t>
            </a:r>
          </a:p>
        </p:txBody>
      </p:sp>
      <p:sp>
        <p:nvSpPr>
          <p:cNvPr id="9" name="Вертикальный свиток 8"/>
          <p:cNvSpPr/>
          <p:nvPr/>
        </p:nvSpPr>
        <p:spPr>
          <a:xfrm>
            <a:off x="3357554" y="2143116"/>
            <a:ext cx="2500330" cy="2786082"/>
          </a:xfrm>
          <a:prstGeom prst="verticalScroll">
            <a:avLst/>
          </a:prstGeom>
          <a:solidFill>
            <a:srgbClr val="FFB48F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C00000"/>
                </a:solidFill>
              </a:rPr>
              <a:t>Баронесса</a:t>
            </a:r>
          </a:p>
          <a:p>
            <a:pPr algn="ctr"/>
            <a:r>
              <a:rPr lang="ru-RU" sz="2400" dirty="0" err="1">
                <a:solidFill>
                  <a:srgbClr val="C00000"/>
                </a:solidFill>
              </a:rPr>
              <a:t>Эмилия</a:t>
            </a:r>
            <a:r>
              <a:rPr lang="ru-RU" sz="2400" dirty="0">
                <a:solidFill>
                  <a:srgbClr val="C00000"/>
                </a:solidFill>
              </a:rPr>
              <a:t> </a:t>
            </a:r>
          </a:p>
          <a:p>
            <a:pPr algn="ctr"/>
            <a:r>
              <a:rPr lang="ru-RU" sz="2400" dirty="0">
                <a:solidFill>
                  <a:srgbClr val="C00000"/>
                </a:solidFill>
              </a:rPr>
              <a:t>фон </a:t>
            </a:r>
            <a:r>
              <a:rPr lang="ru-RU" sz="2400" dirty="0" err="1">
                <a:solidFill>
                  <a:srgbClr val="C00000"/>
                </a:solidFill>
              </a:rPr>
              <a:t>Тессин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85918" y="6000768"/>
            <a:ext cx="60758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/>
              <a:t>4 детей; хорошее образование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  <p:bldP spid="8" grpId="0" animBg="1"/>
      <p:bldP spid="9" grpId="0" animBg="1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857232"/>
          </a:xfrm>
        </p:spPr>
        <p:txBody>
          <a:bodyPr/>
          <a:lstStyle/>
          <a:p>
            <a:r>
              <a:rPr lang="ru-RU" b="1" dirty="0">
                <a:ln>
                  <a:solidFill>
                    <a:schemeClr val="bg1"/>
                  </a:solidFill>
                </a:ln>
              </a:rPr>
              <a:t>Герои драмы</a:t>
            </a:r>
          </a:p>
        </p:txBody>
      </p:sp>
      <p:pic>
        <p:nvPicPr>
          <p:cNvPr id="1026" name="Picture 2" descr="C:\Documents and Settings\АЛЕНОЧКА\Мои документы\Алена\Литература\Островский\дикой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7832"/>
            <a:ext cx="1785918" cy="2790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Documents and Settings\АЛЕНОЧКА\Мои документы\Алена\Литература\Островский\борис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15206" y="0"/>
            <a:ext cx="1643074" cy="2567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Documents and Settings\АЛЕНОЧКА\Мои документы\Алена\Литература\Островский\варвара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71670" y="1214422"/>
            <a:ext cx="2121709" cy="1571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C:\Documents and Settings\АЛЕНОЧКА\Мои документы\Алена\Литература\Островский\барыня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14810" y="857232"/>
            <a:ext cx="1733560" cy="2708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C:\Documents and Settings\АЛЕНОЧКА\Мои документы\Алена\Литература\Островский\кабаниха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00825" y="5143512"/>
            <a:ext cx="2554587" cy="1714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1" name="Picture 7" descr="C:\Documents and Settings\АЛЕНОЧКА\Мои документы\Алена\Литература\Островский\кудряш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85720" y="4000504"/>
            <a:ext cx="1643042" cy="25672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2" name="Picture 8" descr="C:\Documents and Settings\АЛЕНОЧКА\Мои документы\Алена\Литература\Островский\кулигин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928794" y="3429000"/>
            <a:ext cx="1447808" cy="226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3" name="Picture 9" descr="C:\Documents and Settings\АЛЕНОЧКА\Мои документы\Алена\Литература\Островский\тихон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767630" y="2500306"/>
            <a:ext cx="1376370" cy="2150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4" name="Picture 10" descr="C:\Documents and Settings\АЛЕНОЧКА\Мои документы\Алена\Литература\Островский\катерина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465284" y="4143380"/>
            <a:ext cx="2154460" cy="2714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5" name="Picture 11" descr="C:\Documents and Settings\АЛЕНОЧКА\Мои документы\Алена\Литература\Островский\феклуша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643570" y="2000240"/>
            <a:ext cx="1957399" cy="29657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Семиугольник 12"/>
          <p:cNvSpPr/>
          <p:nvPr/>
        </p:nvSpPr>
        <p:spPr>
          <a:xfrm>
            <a:off x="0" y="2571744"/>
            <a:ext cx="1714512" cy="500066"/>
          </a:xfrm>
          <a:prstGeom prst="heptag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/>
              <a:t>Дикой</a:t>
            </a:r>
            <a:endParaRPr lang="ru-RU" sz="2400" dirty="0"/>
          </a:p>
        </p:txBody>
      </p:sp>
      <p:sp>
        <p:nvSpPr>
          <p:cNvPr id="16" name="Семиугольник 15"/>
          <p:cNvSpPr/>
          <p:nvPr/>
        </p:nvSpPr>
        <p:spPr>
          <a:xfrm>
            <a:off x="1857356" y="2714620"/>
            <a:ext cx="2357454" cy="500066"/>
          </a:xfrm>
          <a:prstGeom prst="heptag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/>
              <a:t>Варвара</a:t>
            </a:r>
            <a:endParaRPr lang="ru-RU" sz="2400" dirty="0"/>
          </a:p>
        </p:txBody>
      </p:sp>
      <p:sp>
        <p:nvSpPr>
          <p:cNvPr id="17" name="Семиугольник 16"/>
          <p:cNvSpPr/>
          <p:nvPr/>
        </p:nvSpPr>
        <p:spPr>
          <a:xfrm>
            <a:off x="0" y="3786190"/>
            <a:ext cx="1857356" cy="500066"/>
          </a:xfrm>
          <a:prstGeom prst="heptag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/>
              <a:t>Кудряш</a:t>
            </a:r>
            <a:endParaRPr lang="ru-RU" sz="2400" dirty="0"/>
          </a:p>
        </p:txBody>
      </p:sp>
      <p:sp>
        <p:nvSpPr>
          <p:cNvPr id="18" name="Семиугольник 17"/>
          <p:cNvSpPr/>
          <p:nvPr/>
        </p:nvSpPr>
        <p:spPr>
          <a:xfrm>
            <a:off x="1857356" y="5500702"/>
            <a:ext cx="1928826" cy="428628"/>
          </a:xfrm>
          <a:prstGeom prst="heptag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err="1"/>
              <a:t>Кулигин</a:t>
            </a:r>
            <a:endParaRPr lang="ru-RU" sz="2400" dirty="0"/>
          </a:p>
        </p:txBody>
      </p:sp>
      <p:sp>
        <p:nvSpPr>
          <p:cNvPr id="19" name="Семиугольник 18"/>
          <p:cNvSpPr/>
          <p:nvPr/>
        </p:nvSpPr>
        <p:spPr>
          <a:xfrm>
            <a:off x="3929058" y="3214686"/>
            <a:ext cx="1928826" cy="571504"/>
          </a:xfrm>
          <a:prstGeom prst="heptag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/>
              <a:t>Барыня</a:t>
            </a:r>
            <a:endParaRPr lang="ru-RU" sz="2400" dirty="0"/>
          </a:p>
        </p:txBody>
      </p:sp>
      <p:sp>
        <p:nvSpPr>
          <p:cNvPr id="20" name="Семиугольник 19"/>
          <p:cNvSpPr/>
          <p:nvPr/>
        </p:nvSpPr>
        <p:spPr>
          <a:xfrm>
            <a:off x="4000496" y="5786454"/>
            <a:ext cx="2286016" cy="500066"/>
          </a:xfrm>
          <a:prstGeom prst="heptag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/>
              <a:t>Катерина</a:t>
            </a:r>
            <a:endParaRPr lang="ru-RU" sz="2400" dirty="0"/>
          </a:p>
        </p:txBody>
      </p:sp>
      <p:sp>
        <p:nvSpPr>
          <p:cNvPr id="21" name="Семиугольник 20"/>
          <p:cNvSpPr/>
          <p:nvPr/>
        </p:nvSpPr>
        <p:spPr>
          <a:xfrm>
            <a:off x="5500694" y="4429132"/>
            <a:ext cx="2286016" cy="500066"/>
          </a:xfrm>
          <a:prstGeom prst="heptag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err="1"/>
              <a:t>Феклуша</a:t>
            </a:r>
            <a:endParaRPr lang="ru-RU" sz="2400" dirty="0"/>
          </a:p>
        </p:txBody>
      </p:sp>
      <p:sp>
        <p:nvSpPr>
          <p:cNvPr id="22" name="Семиугольник 21"/>
          <p:cNvSpPr/>
          <p:nvPr/>
        </p:nvSpPr>
        <p:spPr>
          <a:xfrm>
            <a:off x="7215206" y="2000240"/>
            <a:ext cx="1571636" cy="500066"/>
          </a:xfrm>
          <a:prstGeom prst="heptag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/>
              <a:t>Борис</a:t>
            </a:r>
            <a:endParaRPr lang="ru-RU" sz="2400" dirty="0"/>
          </a:p>
        </p:txBody>
      </p:sp>
      <p:sp>
        <p:nvSpPr>
          <p:cNvPr id="23" name="Семиугольник 22"/>
          <p:cNvSpPr/>
          <p:nvPr/>
        </p:nvSpPr>
        <p:spPr>
          <a:xfrm>
            <a:off x="7500958" y="4357694"/>
            <a:ext cx="1643042" cy="500066"/>
          </a:xfrm>
          <a:prstGeom prst="heptag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/>
              <a:t>Тихон</a:t>
            </a:r>
            <a:endParaRPr lang="ru-RU" sz="2400" dirty="0"/>
          </a:p>
        </p:txBody>
      </p:sp>
      <p:sp>
        <p:nvSpPr>
          <p:cNvPr id="24" name="Семиугольник 23"/>
          <p:cNvSpPr/>
          <p:nvPr/>
        </p:nvSpPr>
        <p:spPr>
          <a:xfrm>
            <a:off x="6500826" y="4929198"/>
            <a:ext cx="2357454" cy="500066"/>
          </a:xfrm>
          <a:prstGeom prst="heptag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/>
              <a:t>Кабаниха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928670"/>
          </a:xfrm>
        </p:spPr>
        <p:txBody>
          <a:bodyPr/>
          <a:lstStyle/>
          <a:p>
            <a:r>
              <a:rPr lang="ru-RU" dirty="0"/>
              <a:t>Замоскворечье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5472122" cy="4525963"/>
          </a:xfrm>
        </p:spPr>
        <p:txBody>
          <a:bodyPr/>
          <a:lstStyle/>
          <a:p>
            <a:r>
              <a:rPr lang="ru-RU" dirty="0"/>
              <a:t>Детство и юность;</a:t>
            </a:r>
          </a:p>
          <a:p>
            <a:r>
              <a:rPr lang="ru-RU" dirty="0"/>
              <a:t>Большая библиотека отца – желание стать писателем;</a:t>
            </a:r>
          </a:p>
          <a:p>
            <a:r>
              <a:rPr lang="ru-RU" dirty="0"/>
              <a:t>Наблюдения за жизнью купцов, мелких чиновников;</a:t>
            </a:r>
          </a:p>
        </p:txBody>
      </p:sp>
      <p:pic>
        <p:nvPicPr>
          <p:cNvPr id="4" name="Picture 2" descr="C:\Documents and Settings\АЛЕНОЧКА\Мои документы\Алена\Литература\Островский\купец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2071678"/>
            <a:ext cx="2571768" cy="3341993"/>
          </a:xfrm>
          <a:prstGeom prst="ellipse">
            <a:avLst/>
          </a:prstGeom>
          <a:ln w="63500" cap="rnd">
            <a:solidFill>
              <a:srgbClr val="99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46" y="0"/>
            <a:ext cx="6929454" cy="928670"/>
          </a:xfrm>
        </p:spPr>
        <p:txBody>
          <a:bodyPr/>
          <a:lstStyle/>
          <a:p>
            <a:r>
              <a:rPr lang="ru-RU" dirty="0"/>
              <a:t>Образование, служба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28670"/>
            <a:ext cx="7143768" cy="4525963"/>
          </a:xfrm>
        </p:spPr>
        <p:txBody>
          <a:bodyPr/>
          <a:lstStyle/>
          <a:p>
            <a:r>
              <a:rPr lang="ru-RU" dirty="0"/>
              <a:t>Юридический факультет Московского Университета (не доучился);</a:t>
            </a:r>
          </a:p>
          <a:p>
            <a:r>
              <a:rPr lang="ru-RU" dirty="0"/>
              <a:t>Служба в суде писцом (желание отца);</a:t>
            </a:r>
          </a:p>
          <a:p>
            <a:r>
              <a:rPr lang="ru-RU" dirty="0"/>
              <a:t>Пишет сцены из купеческой жизни, задумывает комедию;</a:t>
            </a:r>
          </a:p>
          <a:p>
            <a:r>
              <a:rPr lang="ru-RU" dirty="0"/>
              <a:t>Очерк «Записки замоскворецкого жителя».</a:t>
            </a:r>
          </a:p>
        </p:txBody>
      </p:sp>
      <p:pic>
        <p:nvPicPr>
          <p:cNvPr id="2050" name="Picture 2" descr="C:\Documents and Settings\АЛЕНОЧКА\Мои документы\Алена\Литература\Островский\images (3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6715140" y="2500306"/>
            <a:ext cx="2059438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857232"/>
          </a:xfrm>
        </p:spPr>
        <p:txBody>
          <a:bodyPr/>
          <a:lstStyle/>
          <a:p>
            <a:r>
              <a:rPr lang="ru-RU" dirty="0"/>
              <a:t>Литературная известность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714356"/>
            <a:ext cx="8501122" cy="5411807"/>
          </a:xfrm>
        </p:spPr>
        <p:txBody>
          <a:bodyPr/>
          <a:lstStyle/>
          <a:p>
            <a:r>
              <a:rPr lang="ru-RU" sz="2800" dirty="0"/>
              <a:t>комедия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«Свои люди — сочтемся!» </a:t>
            </a:r>
            <a:r>
              <a:rPr lang="ru-RU" sz="2800" dirty="0"/>
              <a:t>(первоначальное название — «</a:t>
            </a:r>
            <a:r>
              <a:rPr lang="ru-RU" sz="2800" dirty="0" err="1"/>
              <a:t>Банкрут</a:t>
            </a:r>
            <a:r>
              <a:rPr lang="ru-RU" sz="2800" dirty="0"/>
              <a:t>»), 1850 год.</a:t>
            </a:r>
          </a:p>
          <a:p>
            <a:r>
              <a:rPr lang="ru-RU" sz="2800" dirty="0"/>
              <a:t>вызвала одобрительные отклики Н.В.Гоголя и И.А.Гончарова. </a:t>
            </a:r>
          </a:p>
          <a:p>
            <a:r>
              <a:rPr lang="ru-RU" sz="2800" dirty="0"/>
              <a:t>К постановке на сцене запрещена;</a:t>
            </a:r>
          </a:p>
          <a:p>
            <a:r>
              <a:rPr lang="ru-RU" sz="2800" dirty="0"/>
              <a:t> Влиятельное московское купечество, обиженное за все свое сословие, пожаловалось «начальству»; а автор был уволен со службы и отдан под надзор полиции по личному распоряжению Николая </a:t>
            </a:r>
            <a:r>
              <a:rPr lang="en-US" sz="2800" dirty="0"/>
              <a:t>I</a:t>
            </a:r>
            <a:r>
              <a:rPr lang="ru-RU" sz="2800" dirty="0"/>
              <a:t>. На сцену пьеса была допущена только в 1861 г.</a:t>
            </a:r>
            <a:endParaRPr lang="ru-RU" sz="3600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/>
          <a:lstStyle/>
          <a:p>
            <a:r>
              <a:rPr lang="ru-RU" dirty="0"/>
              <a:t>Творчество и карьера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14422"/>
            <a:ext cx="8229600" cy="5197493"/>
          </a:xfrm>
        </p:spPr>
        <p:txBody>
          <a:bodyPr/>
          <a:lstStyle/>
          <a:p>
            <a:r>
              <a:rPr lang="ru-RU" sz="2800" dirty="0"/>
              <a:t>С 1853 года (более 30 лет) его пьесы почти каждый сезон на сцене театров (Малый театр в Москве, Александринский театр в С-П);</a:t>
            </a:r>
          </a:p>
          <a:p>
            <a:r>
              <a:rPr lang="ru-RU" sz="2800" dirty="0"/>
              <a:t>В 1863 награжден </a:t>
            </a:r>
            <a:r>
              <a:rPr lang="ru-RU" sz="2800" dirty="0" err="1"/>
              <a:t>Уваровской</a:t>
            </a:r>
            <a:r>
              <a:rPr lang="ru-RU" sz="2800" dirty="0"/>
              <a:t> премией и избран </a:t>
            </a:r>
            <a:r>
              <a:rPr lang="ru-RU" sz="2800" dirty="0" err="1"/>
              <a:t>член-корреспондентом</a:t>
            </a:r>
            <a:r>
              <a:rPr lang="ru-RU" sz="2800" dirty="0"/>
              <a:t> Петербургской Академии наук.</a:t>
            </a:r>
          </a:p>
          <a:p>
            <a:r>
              <a:rPr lang="ru-RU" sz="2800" dirty="0"/>
              <a:t>С 1866 года был заведующим репертуарной частью московских императорских театров;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4490" y="0"/>
            <a:ext cx="7329510" cy="1143000"/>
          </a:xfrm>
        </p:spPr>
        <p:txBody>
          <a:bodyPr/>
          <a:lstStyle/>
          <a:p>
            <a:r>
              <a:rPr lang="ru-RU" dirty="0"/>
              <a:t>Театр Островского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142984"/>
            <a:ext cx="8329642" cy="4983179"/>
          </a:xfrm>
        </p:spPr>
        <p:txBody>
          <a:bodyPr/>
          <a:lstStyle/>
          <a:p>
            <a:r>
              <a:rPr lang="ru-RU" sz="2400" dirty="0"/>
              <a:t>Создает театральную школу и целостную концепцию игры в театре (продолжил Станиславский);</a:t>
            </a:r>
          </a:p>
          <a:p>
            <a:r>
              <a:rPr lang="ru-RU" sz="2400" dirty="0"/>
              <a:t>отсутствие экстремальных ситуаций и противодействия актёрскому нутру;</a:t>
            </a:r>
          </a:p>
          <a:p>
            <a:r>
              <a:rPr lang="ru-RU" sz="2400" dirty="0"/>
              <a:t>На сцене изображаются обычные ситуации с обычными людьми, драмы которых уходят в быт и человеческую психологию;</a:t>
            </a:r>
          </a:p>
          <a:p>
            <a:r>
              <a:rPr lang="ru-RU" sz="2400" dirty="0"/>
              <a:t>театр должен быть построен на условностях ;</a:t>
            </a:r>
          </a:p>
          <a:p>
            <a:r>
              <a:rPr lang="ru-RU" sz="2400" dirty="0"/>
              <a:t>мастерство речевых характеристик, выражающих почти все о героях;</a:t>
            </a:r>
          </a:p>
          <a:p>
            <a:pPr lvl="0"/>
            <a:r>
              <a:rPr lang="ru-RU" sz="2400" dirty="0"/>
              <a:t>ставка не на одного актёра.</a:t>
            </a:r>
          </a:p>
          <a:p>
            <a:endParaRPr lang="ru-RU" sz="2800" dirty="0"/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5862" y="0"/>
            <a:ext cx="7758138" cy="1143000"/>
          </a:xfrm>
        </p:spPr>
        <p:txBody>
          <a:bodyPr/>
          <a:lstStyle/>
          <a:p>
            <a:r>
              <a:rPr lang="ru-RU" dirty="0"/>
              <a:t>Пьесы Островского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14490" y="1142984"/>
            <a:ext cx="7329510" cy="4525963"/>
          </a:xfrm>
        </p:spPr>
        <p:txBody>
          <a:bodyPr/>
          <a:lstStyle/>
          <a:p>
            <a:pPr lvl="0"/>
            <a:r>
              <a:rPr lang="ru-RU" dirty="0"/>
              <a:t>«Семейная картина» (1847)  </a:t>
            </a:r>
          </a:p>
          <a:p>
            <a:pPr lvl="0"/>
            <a:r>
              <a:rPr lang="ru-RU" b="1" dirty="0"/>
              <a:t>«Свои люди — сочтёмся» (1849)  </a:t>
            </a:r>
            <a:endParaRPr lang="ru-RU" dirty="0"/>
          </a:p>
          <a:p>
            <a:pPr lvl="0"/>
            <a:r>
              <a:rPr lang="ru-RU" dirty="0"/>
              <a:t>«Неожиданный случай» (1850)  </a:t>
            </a:r>
          </a:p>
          <a:p>
            <a:pPr lvl="0"/>
            <a:r>
              <a:rPr lang="ru-RU" dirty="0"/>
              <a:t>«Утро молодого человека» (1850)  </a:t>
            </a:r>
          </a:p>
          <a:p>
            <a:pPr lvl="0"/>
            <a:r>
              <a:rPr lang="ru-RU" dirty="0"/>
              <a:t>«Бедная невеста» (1851)  </a:t>
            </a:r>
          </a:p>
          <a:p>
            <a:pPr lvl="0"/>
            <a:r>
              <a:rPr lang="ru-RU" dirty="0"/>
              <a:t>«Не в свои сани не садись» (1852)  </a:t>
            </a:r>
          </a:p>
          <a:p>
            <a:pPr lvl="0"/>
            <a:r>
              <a:rPr lang="ru-RU" b="1" dirty="0"/>
              <a:t>«Бедность не порок» (1853)  </a:t>
            </a:r>
            <a:endParaRPr lang="ru-RU" dirty="0"/>
          </a:p>
          <a:p>
            <a:pPr lvl="0"/>
            <a:r>
              <a:rPr lang="ru-RU" dirty="0"/>
              <a:t>«Не так живи, как хочется» (1854)  </a:t>
            </a:r>
          </a:p>
          <a:p>
            <a:pPr lvl="0"/>
            <a:r>
              <a:rPr lang="ru-RU" dirty="0"/>
              <a:t>«В чужом пиру похмелье» (1856)  </a:t>
            </a:r>
          </a:p>
          <a:p>
            <a:pPr lvl="0"/>
            <a:r>
              <a:rPr lang="ru-RU" dirty="0"/>
              <a:t>«Доходное место» (1856)  </a:t>
            </a:r>
          </a:p>
          <a:p>
            <a:pPr lvl="0"/>
            <a:r>
              <a:rPr lang="ru-RU" dirty="0"/>
              <a:t>«Праздничный сон до обеда» (1857)  </a:t>
            </a:r>
          </a:p>
          <a:p>
            <a:pPr lvl="0"/>
            <a:r>
              <a:rPr lang="ru-RU" dirty="0"/>
              <a:t>«Не сошлись характерами» (1858)  </a:t>
            </a:r>
          </a:p>
          <a:p>
            <a:pPr lvl="0"/>
            <a:r>
              <a:rPr lang="ru-RU" dirty="0"/>
              <a:t>«Воспитанница» (1859)  </a:t>
            </a:r>
          </a:p>
          <a:p>
            <a:pPr lvl="0"/>
            <a:r>
              <a:rPr lang="ru-RU" b="1" dirty="0"/>
              <a:t>«Гроза» (1859)  </a:t>
            </a:r>
            <a:endParaRPr lang="ru-RU" dirty="0"/>
          </a:p>
          <a:p>
            <a:pPr lvl="0"/>
            <a:r>
              <a:rPr lang="ru-RU" dirty="0"/>
              <a:t>«Старый друг лучше новых двух» (1860)  </a:t>
            </a:r>
          </a:p>
          <a:p>
            <a:pPr lvl="0"/>
            <a:r>
              <a:rPr lang="ru-RU" dirty="0"/>
              <a:t>«Свои собаки грызутся, чужая не приставай» (1861)  </a:t>
            </a:r>
          </a:p>
          <a:p>
            <a:pPr lvl="0"/>
            <a:r>
              <a:rPr lang="ru-RU" b="1" dirty="0"/>
              <a:t>«Женитьба </a:t>
            </a:r>
            <a:r>
              <a:rPr lang="ru-RU" b="1" dirty="0" err="1"/>
              <a:t>Бальзаминова</a:t>
            </a:r>
            <a:r>
              <a:rPr lang="ru-RU" b="1" dirty="0"/>
              <a:t>» (1861)  </a:t>
            </a:r>
            <a:endParaRPr lang="ru-RU" dirty="0"/>
          </a:p>
          <a:p>
            <a:pPr lvl="0"/>
            <a:r>
              <a:rPr lang="ru-RU" dirty="0"/>
              <a:t>«</a:t>
            </a:r>
            <a:r>
              <a:rPr lang="ru-RU" dirty="0" err="1"/>
              <a:t>Козьма</a:t>
            </a:r>
            <a:r>
              <a:rPr lang="ru-RU" dirty="0"/>
              <a:t> </a:t>
            </a:r>
            <a:r>
              <a:rPr lang="ru-RU" dirty="0" err="1"/>
              <a:t>Захарьич</a:t>
            </a:r>
            <a:r>
              <a:rPr lang="ru-RU" dirty="0"/>
              <a:t> </a:t>
            </a:r>
            <a:r>
              <a:rPr lang="ru-RU" dirty="0" err="1"/>
              <a:t>Минин-Сухорук</a:t>
            </a:r>
            <a:r>
              <a:rPr lang="ru-RU" dirty="0"/>
              <a:t>» (1861)  </a:t>
            </a:r>
          </a:p>
          <a:p>
            <a:pPr lvl="0"/>
            <a:r>
              <a:rPr lang="ru-RU" dirty="0"/>
              <a:t>«Тяжёлые дни» (1863)  </a:t>
            </a:r>
          </a:p>
          <a:p>
            <a:pPr lvl="0"/>
            <a:r>
              <a:rPr lang="ru-RU" dirty="0"/>
              <a:t>«Грех да беда на кого не живёт» (1863)  </a:t>
            </a:r>
          </a:p>
          <a:p>
            <a:pPr lvl="0"/>
            <a:r>
              <a:rPr lang="ru-RU" dirty="0"/>
              <a:t>«Воевода» (1864)  </a:t>
            </a:r>
          </a:p>
          <a:p>
            <a:pPr lvl="0"/>
            <a:r>
              <a:rPr lang="ru-RU" dirty="0"/>
              <a:t>«Шутники» (1864)  </a:t>
            </a:r>
          </a:p>
          <a:p>
            <a:pPr lvl="0"/>
            <a:r>
              <a:rPr lang="ru-RU" dirty="0"/>
              <a:t>«На бойком месте» (1865)  </a:t>
            </a:r>
          </a:p>
          <a:p>
            <a:pPr lvl="0"/>
            <a:r>
              <a:rPr lang="ru-RU" dirty="0"/>
              <a:t>«Пучина» (1866)  </a:t>
            </a:r>
          </a:p>
          <a:p>
            <a:pPr lvl="0"/>
            <a:r>
              <a:rPr lang="ru-RU" dirty="0"/>
              <a:t>«Дмитрий Самозванец и Василий Шуйский» (1866)  </a:t>
            </a:r>
          </a:p>
          <a:p>
            <a:pPr lvl="0"/>
            <a:r>
              <a:rPr lang="ru-RU" dirty="0"/>
              <a:t>«Тушино» (1866)  </a:t>
            </a:r>
          </a:p>
          <a:p>
            <a:pPr lvl="0"/>
            <a:r>
              <a:rPr lang="ru-RU" dirty="0"/>
              <a:t>«Василиса Мелентьева»  (1867)  </a:t>
            </a:r>
          </a:p>
          <a:p>
            <a:pPr lvl="0"/>
            <a:r>
              <a:rPr lang="ru-RU" b="1" dirty="0"/>
              <a:t>«На всякого мудреца довольно простоты» (1868)  </a:t>
            </a:r>
            <a:endParaRPr lang="ru-RU" dirty="0"/>
          </a:p>
          <a:p>
            <a:pPr lvl="0"/>
            <a:r>
              <a:rPr lang="ru-RU" dirty="0"/>
              <a:t>«Горячее сердце» (1869)  </a:t>
            </a:r>
          </a:p>
          <a:p>
            <a:pPr lvl="0"/>
            <a:r>
              <a:rPr lang="ru-RU" b="1" dirty="0"/>
              <a:t>«Бешеные деньги» (1870)  </a:t>
            </a:r>
            <a:endParaRPr lang="ru-RU" dirty="0"/>
          </a:p>
          <a:p>
            <a:pPr lvl="0"/>
            <a:r>
              <a:rPr lang="ru-RU" b="1" dirty="0"/>
              <a:t>«Лес» (1870)  </a:t>
            </a:r>
            <a:endParaRPr lang="ru-RU" dirty="0"/>
          </a:p>
          <a:p>
            <a:pPr lvl="0"/>
            <a:r>
              <a:rPr lang="ru-RU" dirty="0"/>
              <a:t>«Не всё коту масленица» (1871)  </a:t>
            </a:r>
          </a:p>
          <a:p>
            <a:pPr lvl="0"/>
            <a:r>
              <a:rPr lang="ru-RU" dirty="0"/>
              <a:t>«Не было ни гроша, да вдруг алтын» (1872)  </a:t>
            </a:r>
          </a:p>
          <a:p>
            <a:pPr lvl="0"/>
            <a:r>
              <a:rPr lang="ru-RU" dirty="0"/>
              <a:t>«Комик XVII столетия» (1873)  </a:t>
            </a:r>
          </a:p>
          <a:p>
            <a:pPr lvl="0"/>
            <a:r>
              <a:rPr lang="ru-RU" b="1" dirty="0"/>
              <a:t>«Снегурочка» (1873)  </a:t>
            </a:r>
            <a:endParaRPr lang="ru-RU" dirty="0"/>
          </a:p>
          <a:p>
            <a:pPr lvl="0"/>
            <a:r>
              <a:rPr lang="ru-RU" dirty="0"/>
              <a:t>«Поздняя любовь» (1874)  </a:t>
            </a:r>
          </a:p>
          <a:p>
            <a:pPr lvl="0"/>
            <a:r>
              <a:rPr lang="ru-RU" dirty="0"/>
              <a:t>«Трудовой хлеб» (1874) </a:t>
            </a:r>
          </a:p>
          <a:p>
            <a:pPr lvl="0"/>
            <a:r>
              <a:rPr lang="ru-RU" dirty="0"/>
              <a:t>«Волки и овцы» (1875)  </a:t>
            </a:r>
          </a:p>
          <a:p>
            <a:pPr lvl="0"/>
            <a:r>
              <a:rPr lang="ru-RU" dirty="0"/>
              <a:t>«Богатые невесты» (1876)  </a:t>
            </a:r>
          </a:p>
          <a:p>
            <a:pPr lvl="0"/>
            <a:r>
              <a:rPr lang="ru-RU" dirty="0"/>
              <a:t>«Правда хорошо, а счастье лучше» (1877)  </a:t>
            </a:r>
          </a:p>
          <a:p>
            <a:pPr lvl="0"/>
            <a:r>
              <a:rPr lang="ru-RU" dirty="0"/>
              <a:t>«Женитьба Белугина» (1877) </a:t>
            </a:r>
          </a:p>
          <a:p>
            <a:pPr lvl="0"/>
            <a:r>
              <a:rPr lang="ru-RU" dirty="0"/>
              <a:t>«Последняя жертва» (1878)  </a:t>
            </a:r>
          </a:p>
          <a:p>
            <a:pPr lvl="0"/>
            <a:r>
              <a:rPr lang="ru-RU" b="1" dirty="0"/>
              <a:t>«Бесприданница» (1878)  </a:t>
            </a:r>
            <a:endParaRPr lang="ru-RU" dirty="0"/>
          </a:p>
          <a:p>
            <a:pPr lvl="0"/>
            <a:r>
              <a:rPr lang="ru-RU" dirty="0"/>
              <a:t>«Добрый барин» (1879)</a:t>
            </a:r>
          </a:p>
          <a:p>
            <a:pPr lvl="0"/>
            <a:r>
              <a:rPr lang="ru-RU" dirty="0"/>
              <a:t>«Сердце не камень» (1880)  </a:t>
            </a:r>
          </a:p>
          <a:p>
            <a:pPr lvl="0"/>
            <a:r>
              <a:rPr lang="ru-RU" dirty="0"/>
              <a:t>«Невольницы» (1881) </a:t>
            </a:r>
          </a:p>
          <a:p>
            <a:pPr lvl="0"/>
            <a:r>
              <a:rPr lang="ru-RU" dirty="0"/>
              <a:t>«Светит, да не греет» (1881) </a:t>
            </a:r>
          </a:p>
          <a:p>
            <a:pPr lvl="0"/>
            <a:r>
              <a:rPr lang="ru-RU" b="1" dirty="0"/>
              <a:t>«Таланты и поклонники» (1882) </a:t>
            </a:r>
            <a:endParaRPr lang="ru-RU" dirty="0"/>
          </a:p>
          <a:p>
            <a:pPr lvl="0"/>
            <a:r>
              <a:rPr lang="ru-RU" dirty="0"/>
              <a:t>«Красавец-мужчина» (1883)  </a:t>
            </a:r>
          </a:p>
          <a:p>
            <a:pPr lvl="0"/>
            <a:r>
              <a:rPr lang="ru-RU" dirty="0"/>
              <a:t>«Не от мира сего» (1885)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5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5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5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5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5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5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5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5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5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5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5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5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5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5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5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5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5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5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5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5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50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50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50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50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50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50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5000" fill="hold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5000" fill="hold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5000" fill="hold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5000" fill="hold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5000" fill="hold"/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5000" fill="hold"/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5000" fill="hold"/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5000" fill="hold"/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5000" fill="hold"/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5000" fill="hold"/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5000" fill="hold"/>
                                        <p:tgtEl>
                                          <p:spTgt spid="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5000" fill="hold"/>
                                        <p:tgtEl>
                                          <p:spTgt spid="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5000" fill="hold"/>
                                        <p:tgtEl>
                                          <p:spTgt spid="3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5000" fill="hold"/>
                                        <p:tgtEl>
                                          <p:spTgt spid="3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5000" fill="hold"/>
                                        <p:tgtEl>
                                          <p:spTgt spid="3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5000" fill="hold"/>
                                        <p:tgtEl>
                                          <p:spTgt spid="3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5000" fill="hold"/>
                                        <p:tgtEl>
                                          <p:spTgt spid="3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5000" fill="hold"/>
                                        <p:tgtEl>
                                          <p:spTgt spid="3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5000" fill="hold"/>
                                        <p:tgtEl>
                                          <p:spTgt spid="3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5000" fill="hold"/>
                                        <p:tgtEl>
                                          <p:spTgt spid="3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5000" fill="hold"/>
                                        <p:tgtEl>
                                          <p:spTgt spid="3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5000" fill="hold"/>
                                        <p:tgtEl>
                                          <p:spTgt spid="3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5000" fill="hold"/>
                                        <p:tgtEl>
                                          <p:spTgt spid="3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5000" fill="hold"/>
                                        <p:tgtEl>
                                          <p:spTgt spid="3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3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5000" fill="hold"/>
                                        <p:tgtEl>
                                          <p:spTgt spid="3">
                                            <p:txEl>
                                              <p:pRg st="33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5000" fill="hold"/>
                                        <p:tgtEl>
                                          <p:spTgt spid="3">
                                            <p:txEl>
                                              <p:pRg st="33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4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5000" fill="hold"/>
                                        <p:tgtEl>
                                          <p:spTgt spid="3">
                                            <p:txEl>
                                              <p:pRg st="34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5000" fill="hold"/>
                                        <p:tgtEl>
                                          <p:spTgt spid="3">
                                            <p:txEl>
                                              <p:pRg st="34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5" end="3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5000" fill="hold"/>
                                        <p:tgtEl>
                                          <p:spTgt spid="3">
                                            <p:txEl>
                                              <p:pRg st="35" end="3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5000" fill="hold"/>
                                        <p:tgtEl>
                                          <p:spTgt spid="3">
                                            <p:txEl>
                                              <p:pRg st="35" end="3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6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5000" fill="hold"/>
                                        <p:tgtEl>
                                          <p:spTgt spid="3">
                                            <p:txEl>
                                              <p:pRg st="36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5000" fill="hold"/>
                                        <p:tgtEl>
                                          <p:spTgt spid="3">
                                            <p:txEl>
                                              <p:pRg st="36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7" end="3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5000" fill="hold"/>
                                        <p:tgtEl>
                                          <p:spTgt spid="3">
                                            <p:txEl>
                                              <p:pRg st="37" end="3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5000" fill="hold"/>
                                        <p:tgtEl>
                                          <p:spTgt spid="3">
                                            <p:txEl>
                                              <p:pRg st="37" end="3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8" end="3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5000" fill="hold"/>
                                        <p:tgtEl>
                                          <p:spTgt spid="3">
                                            <p:txEl>
                                              <p:pRg st="38" end="3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5000" fill="hold"/>
                                        <p:tgtEl>
                                          <p:spTgt spid="3">
                                            <p:txEl>
                                              <p:pRg st="38" end="3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9" end="3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5000" fill="hold"/>
                                        <p:tgtEl>
                                          <p:spTgt spid="3">
                                            <p:txEl>
                                              <p:pRg st="39" end="3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5000" fill="hold"/>
                                        <p:tgtEl>
                                          <p:spTgt spid="3">
                                            <p:txEl>
                                              <p:pRg st="39" end="3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0" end="4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5000" fill="hold"/>
                                        <p:tgtEl>
                                          <p:spTgt spid="3">
                                            <p:txEl>
                                              <p:pRg st="40" end="4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5000" fill="hold"/>
                                        <p:tgtEl>
                                          <p:spTgt spid="3">
                                            <p:txEl>
                                              <p:pRg st="40" end="4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1" end="4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15000" fill="hold"/>
                                        <p:tgtEl>
                                          <p:spTgt spid="3">
                                            <p:txEl>
                                              <p:pRg st="41" end="4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5000" fill="hold"/>
                                        <p:tgtEl>
                                          <p:spTgt spid="3">
                                            <p:txEl>
                                              <p:pRg st="41" end="4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2" end="4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15000" fill="hold"/>
                                        <p:tgtEl>
                                          <p:spTgt spid="3">
                                            <p:txEl>
                                              <p:pRg st="42" end="4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5000" fill="hold"/>
                                        <p:tgtEl>
                                          <p:spTgt spid="3">
                                            <p:txEl>
                                              <p:pRg st="42" end="4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3" end="4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15000" fill="hold"/>
                                        <p:tgtEl>
                                          <p:spTgt spid="3">
                                            <p:txEl>
                                              <p:pRg st="43" end="4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5000" fill="hold"/>
                                        <p:tgtEl>
                                          <p:spTgt spid="3">
                                            <p:txEl>
                                              <p:pRg st="43" end="4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4" end="4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15000" fill="hold"/>
                                        <p:tgtEl>
                                          <p:spTgt spid="3">
                                            <p:txEl>
                                              <p:pRg st="44" end="4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5000" fill="hold"/>
                                        <p:tgtEl>
                                          <p:spTgt spid="3">
                                            <p:txEl>
                                              <p:pRg st="44" end="4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5" end="4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15000" fill="hold"/>
                                        <p:tgtEl>
                                          <p:spTgt spid="3">
                                            <p:txEl>
                                              <p:pRg st="45" end="4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5000" fill="hold"/>
                                        <p:tgtEl>
                                          <p:spTgt spid="3">
                                            <p:txEl>
                                              <p:pRg st="45" end="4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6" end="4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15000" fill="hold"/>
                                        <p:tgtEl>
                                          <p:spTgt spid="3">
                                            <p:txEl>
                                              <p:pRg st="46" end="4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5000" fill="hold"/>
                                        <p:tgtEl>
                                          <p:spTgt spid="3">
                                            <p:txEl>
                                              <p:pRg st="46" end="4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7" end="4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15000" fill="hold"/>
                                        <p:tgtEl>
                                          <p:spTgt spid="3">
                                            <p:txEl>
                                              <p:pRg st="47" end="4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5000" fill="hold"/>
                                        <p:tgtEl>
                                          <p:spTgt spid="3">
                                            <p:txEl>
                                              <p:pRg st="47" end="4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8" end="4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15000" fill="hold"/>
                                        <p:tgtEl>
                                          <p:spTgt spid="3">
                                            <p:txEl>
                                              <p:pRg st="48" end="4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5000" fill="hold"/>
                                        <p:tgtEl>
                                          <p:spTgt spid="3">
                                            <p:txEl>
                                              <p:pRg st="48" end="4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9" end="4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15000" fill="hold"/>
                                        <p:tgtEl>
                                          <p:spTgt spid="3">
                                            <p:txEl>
                                              <p:pRg st="49" end="4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5000" fill="hold"/>
                                        <p:tgtEl>
                                          <p:spTgt spid="3">
                                            <p:txEl>
                                              <p:pRg st="49" end="4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Самые известные пьесы: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142984"/>
            <a:ext cx="8229600" cy="4525963"/>
          </a:xfrm>
        </p:spPr>
        <p:txBody>
          <a:bodyPr/>
          <a:lstStyle/>
          <a:p>
            <a:r>
              <a:rPr lang="ru-RU" sz="2800" b="1" dirty="0"/>
              <a:t>«Свои люди — сочтёмся» (1849)</a:t>
            </a:r>
          </a:p>
          <a:p>
            <a:pPr lvl="0"/>
            <a:r>
              <a:rPr lang="ru-RU" sz="2800" b="1" dirty="0"/>
              <a:t>«Гроза» (1859)  </a:t>
            </a:r>
            <a:endParaRPr lang="ru-RU" sz="2800" dirty="0"/>
          </a:p>
          <a:p>
            <a:pPr lvl="0"/>
            <a:r>
              <a:rPr lang="ru-RU" sz="2800" b="1" dirty="0"/>
              <a:t>«Женитьба </a:t>
            </a:r>
            <a:r>
              <a:rPr lang="ru-RU" sz="2800" b="1" dirty="0" err="1"/>
              <a:t>Бальзаминова</a:t>
            </a:r>
            <a:r>
              <a:rPr lang="ru-RU" sz="2800" b="1" dirty="0"/>
              <a:t>» (1861)</a:t>
            </a:r>
          </a:p>
          <a:p>
            <a:pPr lvl="0"/>
            <a:r>
              <a:rPr lang="ru-RU" sz="2800" b="1" dirty="0"/>
              <a:t>«На всякого мудреца довольно простоты» (1868)  </a:t>
            </a:r>
            <a:endParaRPr lang="ru-RU" sz="2800" dirty="0"/>
          </a:p>
          <a:p>
            <a:pPr lvl="0"/>
            <a:r>
              <a:rPr lang="ru-RU" sz="2800" b="1" dirty="0"/>
              <a:t>«Бешеные деньги» (1870)  </a:t>
            </a:r>
            <a:endParaRPr lang="ru-RU" sz="2800" dirty="0"/>
          </a:p>
          <a:p>
            <a:pPr lvl="0"/>
            <a:r>
              <a:rPr lang="ru-RU" sz="2800" b="1" dirty="0"/>
              <a:t>«Лес» (1870)  </a:t>
            </a:r>
            <a:r>
              <a:rPr lang="ru-RU" sz="2800" dirty="0"/>
              <a:t> </a:t>
            </a:r>
          </a:p>
          <a:p>
            <a:pPr lvl="0"/>
            <a:r>
              <a:rPr lang="ru-RU" sz="2800" b="1" dirty="0"/>
              <a:t>«Снегурочка» (1873)  </a:t>
            </a:r>
          </a:p>
          <a:p>
            <a:pPr lvl="0"/>
            <a:r>
              <a:rPr lang="ru-RU" sz="2800" b="1" dirty="0"/>
              <a:t>«Бесприданница» (1878) </a:t>
            </a:r>
          </a:p>
          <a:p>
            <a:pPr lvl="0"/>
            <a:r>
              <a:rPr lang="ru-RU" sz="2800" b="1" dirty="0"/>
              <a:t>«Таланты и поклонники» (1882)</a:t>
            </a:r>
          </a:p>
          <a:p>
            <a:pPr lvl="0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550</TotalTime>
  <Words>1453</Words>
  <Application>Microsoft Office PowerPoint</Application>
  <PresentationFormat>Экран (4:3)</PresentationFormat>
  <Paragraphs>188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Bahnschrift SemiBold Condensed</vt:lpstr>
      <vt:lpstr>Garamond</vt:lpstr>
      <vt:lpstr>Wingdings</vt:lpstr>
      <vt:lpstr>Оформление по умолчанию</vt:lpstr>
      <vt:lpstr>Александр Николаевич Островский 1823-1886</vt:lpstr>
      <vt:lpstr>Семья</vt:lpstr>
      <vt:lpstr>Замоскворечье</vt:lpstr>
      <vt:lpstr>Образование, служба</vt:lpstr>
      <vt:lpstr>Литературная известность</vt:lpstr>
      <vt:lpstr>Творчество и карьера</vt:lpstr>
      <vt:lpstr>Театр Островского</vt:lpstr>
      <vt:lpstr>Пьесы Островского</vt:lpstr>
      <vt:lpstr>Самые известные пьесы:</vt:lpstr>
      <vt:lpstr>Щелыково</vt:lpstr>
      <vt:lpstr>«Гроза» 1859</vt:lpstr>
      <vt:lpstr>Герои драмы</vt:lpstr>
      <vt:lpstr>Проверочная работа </vt:lpstr>
      <vt:lpstr>Кому принадлежат эти слова?</vt:lpstr>
      <vt:lpstr>Кому принадлежат эти слова?</vt:lpstr>
      <vt:lpstr>О ком сказаны эти слова?</vt:lpstr>
      <vt:lpstr>О ком сказаны эти слова?</vt:lpstr>
      <vt:lpstr>Что это за эпизод?Опишите изображенную сцену.</vt:lpstr>
      <vt:lpstr>Что это за эпизод?Опишите изображенную сцену.</vt:lpstr>
      <vt:lpstr>Герои драмы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_Wizard_</dc:creator>
  <cp:lastModifiedBy>Библиотека</cp:lastModifiedBy>
  <cp:revision>57</cp:revision>
  <dcterms:created xsi:type="dcterms:W3CDTF">2006-04-27T19:19:47Z</dcterms:created>
  <dcterms:modified xsi:type="dcterms:W3CDTF">2021-10-06T07:03:36Z</dcterms:modified>
</cp:coreProperties>
</file>